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453" r:id="rId3"/>
    <p:sldId id="439" r:id="rId4"/>
    <p:sldId id="283" r:id="rId5"/>
    <p:sldId id="276" r:id="rId6"/>
    <p:sldId id="434" r:id="rId7"/>
    <p:sldId id="400" r:id="rId8"/>
    <p:sldId id="401" r:id="rId9"/>
    <p:sldId id="260" r:id="rId10"/>
    <p:sldId id="298" r:id="rId11"/>
    <p:sldId id="296" r:id="rId12"/>
    <p:sldId id="402" r:id="rId13"/>
    <p:sldId id="300" r:id="rId14"/>
    <p:sldId id="303" r:id="rId15"/>
    <p:sldId id="408" r:id="rId16"/>
    <p:sldId id="431" r:id="rId17"/>
    <p:sldId id="432" r:id="rId18"/>
    <p:sldId id="433" r:id="rId19"/>
    <p:sldId id="404" r:id="rId20"/>
    <p:sldId id="419" r:id="rId21"/>
    <p:sldId id="420" r:id="rId22"/>
    <p:sldId id="285" r:id="rId23"/>
    <p:sldId id="421" r:id="rId24"/>
    <p:sldId id="422" r:id="rId25"/>
    <p:sldId id="406" r:id="rId26"/>
    <p:sldId id="270" r:id="rId27"/>
    <p:sldId id="452" r:id="rId28"/>
    <p:sldId id="423" r:id="rId29"/>
    <p:sldId id="301" r:id="rId30"/>
    <p:sldId id="268" r:id="rId31"/>
    <p:sldId id="430" r:id="rId32"/>
    <p:sldId id="267" r:id="rId33"/>
    <p:sldId id="435" r:id="rId34"/>
    <p:sldId id="436" r:id="rId35"/>
    <p:sldId id="437" r:id="rId36"/>
    <p:sldId id="265" r:id="rId37"/>
    <p:sldId id="427" r:id="rId38"/>
    <p:sldId id="428" r:id="rId39"/>
    <p:sldId id="442" r:id="rId40"/>
    <p:sldId id="429" r:id="rId41"/>
    <p:sldId id="407" r:id="rId42"/>
    <p:sldId id="340" r:id="rId43"/>
    <p:sldId id="342" r:id="rId44"/>
    <p:sldId id="445" r:id="rId45"/>
    <p:sldId id="444" r:id="rId46"/>
    <p:sldId id="443" r:id="rId47"/>
    <p:sldId id="367" r:id="rId4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B4F583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/>
    <p:restoredTop sz="94674"/>
  </p:normalViewPr>
  <p:slideViewPr>
    <p:cSldViewPr>
      <p:cViewPr>
        <p:scale>
          <a:sx n="112" d="100"/>
          <a:sy n="112" d="100"/>
        </p:scale>
        <p:origin x="848" y="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9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9BFD0B-F346-491E-8E80-982B1AED9BD5}" type="doc">
      <dgm:prSet loTypeId="urn:microsoft.com/office/officeart/2005/8/layout/matrix1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2F90DF8-E9C1-415B-AE04-933EB25E894D}">
      <dgm:prSet phldrT="[Текст]" custT="1"/>
      <dgm:spPr/>
      <dgm:t>
        <a:bodyPr/>
        <a:lstStyle/>
        <a:p>
          <a:r>
            <a:rPr lang="ru-RU" sz="2800" b="1" dirty="0" smtClean="0"/>
            <a:t>Комиссия</a:t>
          </a:r>
          <a:r>
            <a:rPr lang="ru-RU" sz="2800" dirty="0" smtClean="0"/>
            <a:t> по проведению специальной оценки условий труда </a:t>
          </a:r>
          <a:r>
            <a:rPr lang="ru-RU" sz="2800" b="1" dirty="0" smtClean="0"/>
            <a:t>(нечетное кол-во)</a:t>
          </a:r>
          <a:endParaRPr lang="ru-RU" sz="2800" b="1" dirty="0"/>
        </a:p>
      </dgm:t>
    </dgm:pt>
    <dgm:pt modelId="{34FBC35E-F47A-44DF-AC15-00CABDACA983}" type="parTrans" cxnId="{9D3E2C40-0E96-44FA-AED8-D0892AEA2F6B}">
      <dgm:prSet/>
      <dgm:spPr/>
      <dgm:t>
        <a:bodyPr/>
        <a:lstStyle/>
        <a:p>
          <a:endParaRPr lang="ru-RU"/>
        </a:p>
      </dgm:t>
    </dgm:pt>
    <dgm:pt modelId="{5FE4CC3B-046D-4F9C-BF88-6D4C16D39D32}" type="sibTrans" cxnId="{9D3E2C40-0E96-44FA-AED8-D0892AEA2F6B}">
      <dgm:prSet/>
      <dgm:spPr/>
      <dgm:t>
        <a:bodyPr/>
        <a:lstStyle/>
        <a:p>
          <a:endParaRPr lang="ru-RU"/>
        </a:p>
      </dgm:t>
    </dgm:pt>
    <dgm:pt modelId="{78FB3EFE-F9D3-4C70-AC69-9DA9F9F989EC}">
      <dgm:prSet phldrT="[Текст]" custT="1"/>
      <dgm:spPr/>
      <dgm:t>
        <a:bodyPr/>
        <a:lstStyle/>
        <a:p>
          <a:r>
            <a:rPr lang="ru-RU" sz="2400" dirty="0" smtClean="0"/>
            <a:t>Работодатель (председатель комиссии), его представители, включая специалиста по охране труда</a:t>
          </a:r>
          <a:endParaRPr lang="ru-RU" sz="2400" dirty="0"/>
        </a:p>
      </dgm:t>
    </dgm:pt>
    <dgm:pt modelId="{9E33E17A-B2EF-46B1-8A28-459359DD71A0}" type="parTrans" cxnId="{AFAEF58E-D771-47AE-BAD4-84540AE4909B}">
      <dgm:prSet/>
      <dgm:spPr/>
      <dgm:t>
        <a:bodyPr/>
        <a:lstStyle/>
        <a:p>
          <a:endParaRPr lang="ru-RU"/>
        </a:p>
      </dgm:t>
    </dgm:pt>
    <dgm:pt modelId="{907BD10A-804B-4EA3-AA5A-635A9FD1106B}" type="sibTrans" cxnId="{AFAEF58E-D771-47AE-BAD4-84540AE4909B}">
      <dgm:prSet/>
      <dgm:spPr/>
      <dgm:t>
        <a:bodyPr/>
        <a:lstStyle/>
        <a:p>
          <a:endParaRPr lang="ru-RU"/>
        </a:p>
      </dgm:t>
    </dgm:pt>
    <dgm:pt modelId="{4D4CF799-B8A5-418E-8F8F-89456D6AAE65}">
      <dgm:prSet phldrT="[Текст]" custT="1"/>
      <dgm:spPr/>
      <dgm:t>
        <a:bodyPr/>
        <a:lstStyle/>
        <a:p>
          <a:r>
            <a:rPr lang="ru-RU" sz="2400" dirty="0" smtClean="0"/>
            <a:t>Представители профсоюза или иного представительного органа работников (при наличии)</a:t>
          </a:r>
          <a:endParaRPr lang="ru-RU" sz="2400" dirty="0"/>
        </a:p>
      </dgm:t>
    </dgm:pt>
    <dgm:pt modelId="{932F683D-C0E3-481D-A504-477B9B1047BA}" type="parTrans" cxnId="{D773920B-F67D-4B00-ACFA-4280C5A66CF6}">
      <dgm:prSet/>
      <dgm:spPr/>
      <dgm:t>
        <a:bodyPr/>
        <a:lstStyle/>
        <a:p>
          <a:endParaRPr lang="ru-RU"/>
        </a:p>
      </dgm:t>
    </dgm:pt>
    <dgm:pt modelId="{BC1AE6E9-236A-4CAB-ABE9-7BD77F8ECBC1}" type="sibTrans" cxnId="{D773920B-F67D-4B00-ACFA-4280C5A66CF6}">
      <dgm:prSet/>
      <dgm:spPr/>
      <dgm:t>
        <a:bodyPr/>
        <a:lstStyle/>
        <a:p>
          <a:endParaRPr lang="ru-RU"/>
        </a:p>
      </dgm:t>
    </dgm:pt>
    <dgm:pt modelId="{ACCD9977-40AE-4D4E-B808-7E0600BD7B45}">
      <dgm:prSet phldrT="[Текст]" custT="1"/>
      <dgm:spPr/>
      <dgm:t>
        <a:bodyPr/>
        <a:lstStyle/>
        <a:p>
          <a:r>
            <a:rPr lang="ru-RU" sz="2400" dirty="0" smtClean="0"/>
            <a:t>Эксперты и иные сотрудники организации, проводящей специальную оценку </a:t>
          </a:r>
          <a:r>
            <a:rPr lang="ru-RU" sz="2400" dirty="0" err="1" smtClean="0"/>
            <a:t>услвий</a:t>
          </a:r>
          <a:r>
            <a:rPr lang="ru-RU" sz="2400" dirty="0" smtClean="0"/>
            <a:t> труда </a:t>
          </a:r>
          <a:endParaRPr lang="ru-RU" sz="2400" dirty="0"/>
        </a:p>
      </dgm:t>
    </dgm:pt>
    <dgm:pt modelId="{D14A72FF-DC2E-46E7-BA7F-BEFB3573127C}" type="parTrans" cxnId="{9E858E24-5CEA-49BB-AAA3-935D21217666}">
      <dgm:prSet/>
      <dgm:spPr/>
      <dgm:t>
        <a:bodyPr/>
        <a:lstStyle/>
        <a:p>
          <a:endParaRPr lang="ru-RU"/>
        </a:p>
      </dgm:t>
    </dgm:pt>
    <dgm:pt modelId="{9C8C7619-BDA6-44E5-862F-251BE4185FC5}" type="sibTrans" cxnId="{9E858E24-5CEA-49BB-AAA3-935D21217666}">
      <dgm:prSet/>
      <dgm:spPr/>
      <dgm:t>
        <a:bodyPr/>
        <a:lstStyle/>
        <a:p>
          <a:endParaRPr lang="ru-RU"/>
        </a:p>
      </dgm:t>
    </dgm:pt>
    <dgm:pt modelId="{D0186C0C-39C2-4B79-9BA0-E3B464698940}">
      <dgm:prSet phldrT="[Текст]"/>
      <dgm:spPr/>
      <dgm:t>
        <a:bodyPr/>
        <a:lstStyle/>
        <a:p>
          <a:r>
            <a:rPr lang="ru-RU" dirty="0" smtClean="0"/>
            <a:t>Представитель организации или специалист, привлекаемых работодателем по договору гражданско-правового характера для осуществления функций службы охраны труда или специалиста по охране труда (для субъектов малого предпринимательства)</a:t>
          </a:r>
          <a:endParaRPr lang="ru-RU" dirty="0"/>
        </a:p>
      </dgm:t>
    </dgm:pt>
    <dgm:pt modelId="{8E4D6C25-9506-444A-8E51-DA2687998787}" type="parTrans" cxnId="{0F1A3AFE-D809-4065-83D8-B7B9C60EE46F}">
      <dgm:prSet/>
      <dgm:spPr/>
      <dgm:t>
        <a:bodyPr/>
        <a:lstStyle/>
        <a:p>
          <a:endParaRPr lang="ru-RU"/>
        </a:p>
      </dgm:t>
    </dgm:pt>
    <dgm:pt modelId="{92174890-29A4-4D0A-B10E-34003F088E31}" type="sibTrans" cxnId="{0F1A3AFE-D809-4065-83D8-B7B9C60EE46F}">
      <dgm:prSet/>
      <dgm:spPr/>
      <dgm:t>
        <a:bodyPr/>
        <a:lstStyle/>
        <a:p>
          <a:endParaRPr lang="ru-RU"/>
        </a:p>
      </dgm:t>
    </dgm:pt>
    <dgm:pt modelId="{4C54A7A9-BDFB-460D-B607-D40114E2B6AE}" type="pres">
      <dgm:prSet presAssocID="{E99BFD0B-F346-491E-8E80-982B1AED9BD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70B413-702D-4A50-87B8-2A17C695BC06}" type="pres">
      <dgm:prSet presAssocID="{E99BFD0B-F346-491E-8E80-982B1AED9BD5}" presName="matrix" presStyleCnt="0"/>
      <dgm:spPr/>
    </dgm:pt>
    <dgm:pt modelId="{C4C2DFB4-DDB5-494C-8A4D-97F0BA964B1E}" type="pres">
      <dgm:prSet presAssocID="{E99BFD0B-F346-491E-8E80-982B1AED9BD5}" presName="tile1" presStyleLbl="node1" presStyleIdx="0" presStyleCnt="4"/>
      <dgm:spPr/>
      <dgm:t>
        <a:bodyPr/>
        <a:lstStyle/>
        <a:p>
          <a:endParaRPr lang="ru-RU"/>
        </a:p>
      </dgm:t>
    </dgm:pt>
    <dgm:pt modelId="{08B04C5F-7891-4CE0-A0C8-77B54131E034}" type="pres">
      <dgm:prSet presAssocID="{E99BFD0B-F346-491E-8E80-982B1AED9BD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B0726-43BD-42EF-AC0C-06F010C52FDB}" type="pres">
      <dgm:prSet presAssocID="{E99BFD0B-F346-491E-8E80-982B1AED9BD5}" presName="tile2" presStyleLbl="node1" presStyleIdx="1" presStyleCnt="4"/>
      <dgm:spPr/>
      <dgm:t>
        <a:bodyPr/>
        <a:lstStyle/>
        <a:p>
          <a:endParaRPr lang="ru-RU"/>
        </a:p>
      </dgm:t>
    </dgm:pt>
    <dgm:pt modelId="{9FDFE358-E13C-4787-9E1C-4735A4E94624}" type="pres">
      <dgm:prSet presAssocID="{E99BFD0B-F346-491E-8E80-982B1AED9BD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38997-6985-404B-AC04-667479442CB9}" type="pres">
      <dgm:prSet presAssocID="{E99BFD0B-F346-491E-8E80-982B1AED9BD5}" presName="tile3" presStyleLbl="node1" presStyleIdx="2" presStyleCnt="4"/>
      <dgm:spPr/>
      <dgm:t>
        <a:bodyPr/>
        <a:lstStyle/>
        <a:p>
          <a:endParaRPr lang="ru-RU"/>
        </a:p>
      </dgm:t>
    </dgm:pt>
    <dgm:pt modelId="{54F4703D-0547-4410-9092-E1C4E807164F}" type="pres">
      <dgm:prSet presAssocID="{E99BFD0B-F346-491E-8E80-982B1AED9BD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ECB47-22A9-4B49-BDAB-8F54E823581A}" type="pres">
      <dgm:prSet presAssocID="{E99BFD0B-F346-491E-8E80-982B1AED9BD5}" presName="tile4" presStyleLbl="node1" presStyleIdx="3" presStyleCnt="4"/>
      <dgm:spPr/>
      <dgm:t>
        <a:bodyPr/>
        <a:lstStyle/>
        <a:p>
          <a:endParaRPr lang="ru-RU"/>
        </a:p>
      </dgm:t>
    </dgm:pt>
    <dgm:pt modelId="{0A42A234-E7C0-4789-9DDB-3D9D76F4A048}" type="pres">
      <dgm:prSet presAssocID="{E99BFD0B-F346-491E-8E80-982B1AED9BD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E8963-AE2E-45C9-B32D-581B4B071207}" type="pres">
      <dgm:prSet presAssocID="{E99BFD0B-F346-491E-8E80-982B1AED9BD5}" presName="centerTile" presStyleLbl="fgShp" presStyleIdx="0" presStyleCnt="1" custScaleX="21763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9D3E2C40-0E96-44FA-AED8-D0892AEA2F6B}" srcId="{E99BFD0B-F346-491E-8E80-982B1AED9BD5}" destId="{B2F90DF8-E9C1-415B-AE04-933EB25E894D}" srcOrd="0" destOrd="0" parTransId="{34FBC35E-F47A-44DF-AC15-00CABDACA983}" sibTransId="{5FE4CC3B-046D-4F9C-BF88-6D4C16D39D32}"/>
    <dgm:cxn modelId="{0A7CDE48-02F8-4222-983A-792F6CCFF4B4}" type="presOf" srcId="{4D4CF799-B8A5-418E-8F8F-89456D6AAE65}" destId="{F7CB0726-43BD-42EF-AC0C-06F010C52FDB}" srcOrd="0" destOrd="0" presId="urn:microsoft.com/office/officeart/2005/8/layout/matrix1"/>
    <dgm:cxn modelId="{D773920B-F67D-4B00-ACFA-4280C5A66CF6}" srcId="{B2F90DF8-E9C1-415B-AE04-933EB25E894D}" destId="{4D4CF799-B8A5-418E-8F8F-89456D6AAE65}" srcOrd="1" destOrd="0" parTransId="{932F683D-C0E3-481D-A504-477B9B1047BA}" sibTransId="{BC1AE6E9-236A-4CAB-ABE9-7BD77F8ECBC1}"/>
    <dgm:cxn modelId="{9E858E24-5CEA-49BB-AAA3-935D21217666}" srcId="{B2F90DF8-E9C1-415B-AE04-933EB25E894D}" destId="{ACCD9977-40AE-4D4E-B808-7E0600BD7B45}" srcOrd="2" destOrd="0" parTransId="{D14A72FF-DC2E-46E7-BA7F-BEFB3573127C}" sibTransId="{9C8C7619-BDA6-44E5-862F-251BE4185FC5}"/>
    <dgm:cxn modelId="{7FE00767-59E7-475C-AA64-39403EF1AA5F}" type="presOf" srcId="{ACCD9977-40AE-4D4E-B808-7E0600BD7B45}" destId="{54F4703D-0547-4410-9092-E1C4E807164F}" srcOrd="1" destOrd="0" presId="urn:microsoft.com/office/officeart/2005/8/layout/matrix1"/>
    <dgm:cxn modelId="{75520778-6DA9-403D-AFFA-41B9405F09BF}" type="presOf" srcId="{78FB3EFE-F9D3-4C70-AC69-9DA9F9F989EC}" destId="{08B04C5F-7891-4CE0-A0C8-77B54131E034}" srcOrd="1" destOrd="0" presId="urn:microsoft.com/office/officeart/2005/8/layout/matrix1"/>
    <dgm:cxn modelId="{19BAF5B5-598A-40B6-A504-6C66710AD3F2}" type="presOf" srcId="{E99BFD0B-F346-491E-8E80-982B1AED9BD5}" destId="{4C54A7A9-BDFB-460D-B607-D40114E2B6AE}" srcOrd="0" destOrd="0" presId="urn:microsoft.com/office/officeart/2005/8/layout/matrix1"/>
    <dgm:cxn modelId="{1382F25D-9F7C-447A-878E-0CF747B63353}" type="presOf" srcId="{D0186C0C-39C2-4B79-9BA0-E3B464698940}" destId="{C41ECB47-22A9-4B49-BDAB-8F54E823581A}" srcOrd="0" destOrd="0" presId="urn:microsoft.com/office/officeart/2005/8/layout/matrix1"/>
    <dgm:cxn modelId="{25BFF933-4706-4C5A-9453-0B8B46257132}" type="presOf" srcId="{D0186C0C-39C2-4B79-9BA0-E3B464698940}" destId="{0A42A234-E7C0-4789-9DDB-3D9D76F4A048}" srcOrd="1" destOrd="0" presId="urn:microsoft.com/office/officeart/2005/8/layout/matrix1"/>
    <dgm:cxn modelId="{AFAEF58E-D771-47AE-BAD4-84540AE4909B}" srcId="{B2F90DF8-E9C1-415B-AE04-933EB25E894D}" destId="{78FB3EFE-F9D3-4C70-AC69-9DA9F9F989EC}" srcOrd="0" destOrd="0" parTransId="{9E33E17A-B2EF-46B1-8A28-459359DD71A0}" sibTransId="{907BD10A-804B-4EA3-AA5A-635A9FD1106B}"/>
    <dgm:cxn modelId="{825A1916-46D4-41AA-A121-AB19E00367A5}" type="presOf" srcId="{78FB3EFE-F9D3-4C70-AC69-9DA9F9F989EC}" destId="{C4C2DFB4-DDB5-494C-8A4D-97F0BA964B1E}" srcOrd="0" destOrd="0" presId="urn:microsoft.com/office/officeart/2005/8/layout/matrix1"/>
    <dgm:cxn modelId="{CFE725E8-14FC-482F-932F-B0FFF0F01258}" type="presOf" srcId="{4D4CF799-B8A5-418E-8F8F-89456D6AAE65}" destId="{9FDFE358-E13C-4787-9E1C-4735A4E94624}" srcOrd="1" destOrd="0" presId="urn:microsoft.com/office/officeart/2005/8/layout/matrix1"/>
    <dgm:cxn modelId="{0F1A3AFE-D809-4065-83D8-B7B9C60EE46F}" srcId="{B2F90DF8-E9C1-415B-AE04-933EB25E894D}" destId="{D0186C0C-39C2-4B79-9BA0-E3B464698940}" srcOrd="3" destOrd="0" parTransId="{8E4D6C25-9506-444A-8E51-DA2687998787}" sibTransId="{92174890-29A4-4D0A-B10E-34003F088E31}"/>
    <dgm:cxn modelId="{67B84B92-8E7E-4AF6-82F3-9EFE1F12320A}" type="presOf" srcId="{B2F90DF8-E9C1-415B-AE04-933EB25E894D}" destId="{3F6E8963-AE2E-45C9-B32D-581B4B071207}" srcOrd="0" destOrd="0" presId="urn:microsoft.com/office/officeart/2005/8/layout/matrix1"/>
    <dgm:cxn modelId="{E3854889-6F67-4A1E-9ECC-A3FF968E1A40}" type="presOf" srcId="{ACCD9977-40AE-4D4E-B808-7E0600BD7B45}" destId="{E3D38997-6985-404B-AC04-667479442CB9}" srcOrd="0" destOrd="0" presId="urn:microsoft.com/office/officeart/2005/8/layout/matrix1"/>
    <dgm:cxn modelId="{A30B23B4-4624-4934-9473-90427B819B9E}" type="presParOf" srcId="{4C54A7A9-BDFB-460D-B607-D40114E2B6AE}" destId="{8F70B413-702D-4A50-87B8-2A17C695BC06}" srcOrd="0" destOrd="0" presId="urn:microsoft.com/office/officeart/2005/8/layout/matrix1"/>
    <dgm:cxn modelId="{598ECC5A-8E75-4608-9DFA-AE53E405BE61}" type="presParOf" srcId="{8F70B413-702D-4A50-87B8-2A17C695BC06}" destId="{C4C2DFB4-DDB5-494C-8A4D-97F0BA964B1E}" srcOrd="0" destOrd="0" presId="urn:microsoft.com/office/officeart/2005/8/layout/matrix1"/>
    <dgm:cxn modelId="{5F7D5B2B-067D-4302-AFE9-49F3013265B7}" type="presParOf" srcId="{8F70B413-702D-4A50-87B8-2A17C695BC06}" destId="{08B04C5F-7891-4CE0-A0C8-77B54131E034}" srcOrd="1" destOrd="0" presId="urn:microsoft.com/office/officeart/2005/8/layout/matrix1"/>
    <dgm:cxn modelId="{0C69A888-324B-4E4A-B699-6A1E3F2665B4}" type="presParOf" srcId="{8F70B413-702D-4A50-87B8-2A17C695BC06}" destId="{F7CB0726-43BD-42EF-AC0C-06F010C52FDB}" srcOrd="2" destOrd="0" presId="urn:microsoft.com/office/officeart/2005/8/layout/matrix1"/>
    <dgm:cxn modelId="{BC87811F-AC23-41ED-827B-5292ADC74970}" type="presParOf" srcId="{8F70B413-702D-4A50-87B8-2A17C695BC06}" destId="{9FDFE358-E13C-4787-9E1C-4735A4E94624}" srcOrd="3" destOrd="0" presId="urn:microsoft.com/office/officeart/2005/8/layout/matrix1"/>
    <dgm:cxn modelId="{18C36564-A365-4B5D-8BA4-9E045B3933EC}" type="presParOf" srcId="{8F70B413-702D-4A50-87B8-2A17C695BC06}" destId="{E3D38997-6985-404B-AC04-667479442CB9}" srcOrd="4" destOrd="0" presId="urn:microsoft.com/office/officeart/2005/8/layout/matrix1"/>
    <dgm:cxn modelId="{FD4E31D7-0106-426F-8A4D-55CEE3286D53}" type="presParOf" srcId="{8F70B413-702D-4A50-87B8-2A17C695BC06}" destId="{54F4703D-0547-4410-9092-E1C4E807164F}" srcOrd="5" destOrd="0" presId="urn:microsoft.com/office/officeart/2005/8/layout/matrix1"/>
    <dgm:cxn modelId="{DFE8F9B6-E5AB-4F97-9792-C5D6620F5236}" type="presParOf" srcId="{8F70B413-702D-4A50-87B8-2A17C695BC06}" destId="{C41ECB47-22A9-4B49-BDAB-8F54E823581A}" srcOrd="6" destOrd="0" presId="urn:microsoft.com/office/officeart/2005/8/layout/matrix1"/>
    <dgm:cxn modelId="{FCDE4415-6E74-4222-A68D-81C433EEB38E}" type="presParOf" srcId="{8F70B413-702D-4A50-87B8-2A17C695BC06}" destId="{0A42A234-E7C0-4789-9DDB-3D9D76F4A048}" srcOrd="7" destOrd="0" presId="urn:microsoft.com/office/officeart/2005/8/layout/matrix1"/>
    <dgm:cxn modelId="{0FEEA9F7-DE50-4C91-8129-5DB7F06EE658}" type="presParOf" srcId="{4C54A7A9-BDFB-460D-B607-D40114E2B6AE}" destId="{3F6E8963-AE2E-45C9-B32D-581B4B07120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5A81678-D834-4614-B71C-CF5527305C51}" type="doc">
      <dgm:prSet loTypeId="urn:microsoft.com/office/officeart/2005/8/layout/h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546BD40-CC1C-472C-BB42-F3790C0995B5}">
      <dgm:prSet phldrT="[Текст]"/>
      <dgm:spPr/>
      <dgm:t>
        <a:bodyPr/>
        <a:lstStyle/>
        <a:p>
          <a:r>
            <a:rPr lang="ru-RU" dirty="0" smtClean="0"/>
            <a:t>за счет средств заявителя</a:t>
          </a:r>
          <a:endParaRPr lang="ru-RU" dirty="0"/>
        </a:p>
      </dgm:t>
    </dgm:pt>
    <dgm:pt modelId="{F09E2084-AC65-467C-A819-01770A66CAB1}" type="parTrans" cxnId="{1F8437BD-CB5D-4435-B028-390EAE810898}">
      <dgm:prSet/>
      <dgm:spPr/>
      <dgm:t>
        <a:bodyPr/>
        <a:lstStyle/>
        <a:p>
          <a:endParaRPr lang="ru-RU"/>
        </a:p>
      </dgm:t>
    </dgm:pt>
    <dgm:pt modelId="{75F6EAF7-F1ED-4643-9BE6-5FBDEF136776}" type="sibTrans" cxnId="{1F8437BD-CB5D-4435-B028-390EAE810898}">
      <dgm:prSet/>
      <dgm:spPr/>
      <dgm:t>
        <a:bodyPr/>
        <a:lstStyle/>
        <a:p>
          <a:endParaRPr lang="ru-RU" dirty="0"/>
        </a:p>
      </dgm:t>
    </dgm:pt>
    <dgm:pt modelId="{D14E8081-7F2C-4BD7-B1D7-3A8A5C06D770}">
      <dgm:prSet phldrT="[Текст]" custT="1"/>
      <dgm:spPr/>
      <dgm:t>
        <a:bodyPr/>
        <a:lstStyle/>
        <a:p>
          <a:r>
            <a:rPr lang="ru-RU" sz="1800" dirty="0" smtClean="0"/>
            <a:t>по запросам работников, профессиональных союзов, их объединений и иных уполномоченных работниками представительных органов, работодателей, их объединений, работодателей, страховщиков</a:t>
          </a:r>
          <a:endParaRPr lang="ru-RU" sz="1800" dirty="0"/>
        </a:p>
      </dgm:t>
    </dgm:pt>
    <dgm:pt modelId="{3152DCBD-0D3F-456A-A9A4-54A00A15CEDD}" type="parTrans" cxnId="{457C8310-1D92-4656-B4D1-DEC0FB76E8F7}">
      <dgm:prSet/>
      <dgm:spPr/>
      <dgm:t>
        <a:bodyPr/>
        <a:lstStyle/>
        <a:p>
          <a:endParaRPr lang="ru-RU"/>
        </a:p>
      </dgm:t>
    </dgm:pt>
    <dgm:pt modelId="{A0C4DF84-8930-4204-A86E-533EAD589DE8}" type="sibTrans" cxnId="{457C8310-1D92-4656-B4D1-DEC0FB76E8F7}">
      <dgm:prSet/>
      <dgm:spPr/>
      <dgm:t>
        <a:bodyPr/>
        <a:lstStyle/>
        <a:p>
          <a:endParaRPr lang="ru-RU"/>
        </a:p>
      </dgm:t>
    </dgm:pt>
    <dgm:pt modelId="{023985F6-4A72-4706-A883-A495551CB450}">
      <dgm:prSet phldrT="[Текст]"/>
      <dgm:spPr/>
      <dgm:t>
        <a:bodyPr/>
        <a:lstStyle/>
        <a:p>
          <a:r>
            <a:rPr lang="ru-RU" dirty="0" smtClean="0"/>
            <a:t>за счет средств федерального бюджета</a:t>
          </a:r>
          <a:endParaRPr lang="ru-RU" dirty="0"/>
        </a:p>
      </dgm:t>
    </dgm:pt>
    <dgm:pt modelId="{476B973A-3F3E-475A-BD78-11DC0695FE00}" type="parTrans" cxnId="{CE16E686-520A-42FD-87AD-B97113E2DF59}">
      <dgm:prSet/>
      <dgm:spPr/>
      <dgm:t>
        <a:bodyPr/>
        <a:lstStyle/>
        <a:p>
          <a:endParaRPr lang="ru-RU"/>
        </a:p>
      </dgm:t>
    </dgm:pt>
    <dgm:pt modelId="{5F5C6835-5150-43B1-AEBF-FC4868ADB1C0}" type="sibTrans" cxnId="{CE16E686-520A-42FD-87AD-B97113E2DF59}">
      <dgm:prSet/>
      <dgm:spPr/>
      <dgm:t>
        <a:bodyPr/>
        <a:lstStyle/>
        <a:p>
          <a:endParaRPr lang="ru-RU"/>
        </a:p>
      </dgm:t>
    </dgm:pt>
    <dgm:pt modelId="{14C58C15-D1AE-475B-AAFA-B7D80E3E3CE5}">
      <dgm:prSet phldrT="[Текст]" custT="1"/>
      <dgm:spPr/>
      <dgm:t>
        <a:bodyPr/>
        <a:lstStyle/>
        <a:p>
          <a:r>
            <a:rPr lang="ru-RU" sz="1800" dirty="0" smtClean="0"/>
            <a:t>по представлению территориальных органов </a:t>
          </a:r>
          <a:r>
            <a:rPr lang="ru-RU" sz="1800" dirty="0" err="1" smtClean="0"/>
            <a:t>Роструда</a:t>
          </a:r>
          <a:r>
            <a:rPr lang="ru-RU" sz="1800" dirty="0" smtClean="0"/>
            <a:t> (ГИТ) в связи с проводимыми мероприятиями по государственному контролю (надзору) за соблюдением требований настоящего Федерального закона</a:t>
          </a:r>
          <a:endParaRPr lang="ru-RU" sz="1800" dirty="0"/>
        </a:p>
      </dgm:t>
    </dgm:pt>
    <dgm:pt modelId="{8C302FDA-9778-49F6-8BB6-6FF5419471C3}" type="parTrans" cxnId="{295C7D39-0273-455D-8E07-5AFA7D7F81EE}">
      <dgm:prSet/>
      <dgm:spPr/>
      <dgm:t>
        <a:bodyPr/>
        <a:lstStyle/>
        <a:p>
          <a:endParaRPr lang="ru-RU"/>
        </a:p>
      </dgm:t>
    </dgm:pt>
    <dgm:pt modelId="{A3459237-1C69-43C6-9685-49C126FE7FA9}" type="sibTrans" cxnId="{295C7D39-0273-455D-8E07-5AFA7D7F81EE}">
      <dgm:prSet/>
      <dgm:spPr/>
      <dgm:t>
        <a:bodyPr/>
        <a:lstStyle/>
        <a:p>
          <a:endParaRPr lang="ru-RU"/>
        </a:p>
      </dgm:t>
    </dgm:pt>
    <dgm:pt modelId="{EB7CF352-4781-40CE-AB19-E8D9A07B5498}" type="pres">
      <dgm:prSet presAssocID="{85A81678-D834-4614-B71C-CF5527305C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076DE7-62D2-41F1-8D44-A22ED390ED7B}" type="pres">
      <dgm:prSet presAssocID="{85A81678-D834-4614-B71C-CF5527305C51}" presName="tSp" presStyleCnt="0"/>
      <dgm:spPr/>
    </dgm:pt>
    <dgm:pt modelId="{56C9B44B-D35F-4102-851E-6071D985380E}" type="pres">
      <dgm:prSet presAssocID="{85A81678-D834-4614-B71C-CF5527305C51}" presName="bSp" presStyleCnt="0"/>
      <dgm:spPr/>
    </dgm:pt>
    <dgm:pt modelId="{FB0794E4-9524-4597-AD83-0D2B11AF53DB}" type="pres">
      <dgm:prSet presAssocID="{85A81678-D834-4614-B71C-CF5527305C51}" presName="process" presStyleCnt="0"/>
      <dgm:spPr/>
    </dgm:pt>
    <dgm:pt modelId="{F91A0188-EDFD-4472-B0F7-91B2D537EA8E}" type="pres">
      <dgm:prSet presAssocID="{D546BD40-CC1C-472C-BB42-F3790C0995B5}" presName="composite1" presStyleCnt="0"/>
      <dgm:spPr/>
    </dgm:pt>
    <dgm:pt modelId="{1AFA0B09-BF9D-4AD4-A14D-6B6EDB1E7FDA}" type="pres">
      <dgm:prSet presAssocID="{D546BD40-CC1C-472C-BB42-F3790C0995B5}" presName="dummyNode1" presStyleLbl="node1" presStyleIdx="0" presStyleCnt="2"/>
      <dgm:spPr/>
    </dgm:pt>
    <dgm:pt modelId="{4E9DCE8F-1A22-4C5E-BBFC-93E5DFE98E35}" type="pres">
      <dgm:prSet presAssocID="{D546BD40-CC1C-472C-BB42-F3790C0995B5}" presName="childNode1" presStyleLbl="bgAcc1" presStyleIdx="0" presStyleCnt="2" custScaleX="112976" custScaleY="130532" custLinFactNeighborX="1524" custLinFactNeighborY="-23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190C1-3C9E-41AE-8D3F-CB6EA2471911}" type="pres">
      <dgm:prSet presAssocID="{D546BD40-CC1C-472C-BB42-F3790C0995B5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AFA29-8DF6-401A-A55F-65FF424397DD}" type="pres">
      <dgm:prSet presAssocID="{D546BD40-CC1C-472C-BB42-F3790C0995B5}" presName="parentNode1" presStyleLbl="node1" presStyleIdx="0" presStyleCnt="2" custScaleY="112698" custLinFactNeighborX="-471" custLinFactNeighborY="-383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9BF23D-E8C3-4406-A633-824D1544CA2A}" type="pres">
      <dgm:prSet presAssocID="{D546BD40-CC1C-472C-BB42-F3790C0995B5}" presName="connSite1" presStyleCnt="0"/>
      <dgm:spPr/>
    </dgm:pt>
    <dgm:pt modelId="{68F6E653-0BE9-4D5B-895B-890C4707AE71}" type="pres">
      <dgm:prSet presAssocID="{75F6EAF7-F1ED-4643-9BE6-5FBDEF136776}" presName="Name9" presStyleLbl="sibTrans2D1" presStyleIdx="0" presStyleCnt="1" custAng="555954" custFlipVert="1" custScaleX="33251" custScaleY="8272" custLinFactNeighborX="59511" custLinFactNeighborY="-12735"/>
      <dgm:spPr/>
      <dgm:t>
        <a:bodyPr/>
        <a:lstStyle/>
        <a:p>
          <a:endParaRPr lang="ru-RU"/>
        </a:p>
      </dgm:t>
    </dgm:pt>
    <dgm:pt modelId="{EAFB4047-53F4-49F3-A6F0-F5B8A073D7EB}" type="pres">
      <dgm:prSet presAssocID="{023985F6-4A72-4706-A883-A495551CB450}" presName="composite2" presStyleCnt="0"/>
      <dgm:spPr/>
    </dgm:pt>
    <dgm:pt modelId="{2C0C374A-796B-448A-B3B3-2B70A7A78E90}" type="pres">
      <dgm:prSet presAssocID="{023985F6-4A72-4706-A883-A495551CB450}" presName="dummyNode2" presStyleLbl="node1" presStyleIdx="0" presStyleCnt="2"/>
      <dgm:spPr/>
    </dgm:pt>
    <dgm:pt modelId="{DE763130-1FC5-4C59-B786-E615BFE0B6D5}" type="pres">
      <dgm:prSet presAssocID="{023985F6-4A72-4706-A883-A495551CB450}" presName="childNode2" presStyleLbl="bgAcc1" presStyleIdx="1" presStyleCnt="2" custScaleX="131772" custScaleY="100351" custLinFactNeighborX="-144" custLinFactNeighborY="-23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70CBB-0526-47E0-8001-CBA0106CCB74}" type="pres">
      <dgm:prSet presAssocID="{023985F6-4A72-4706-A883-A495551CB450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D05700-2E02-45A8-9D2C-34F19D5253E4}" type="pres">
      <dgm:prSet presAssocID="{023985F6-4A72-4706-A883-A495551CB450}" presName="parentNode2" presStyleLbl="node1" presStyleIdx="1" presStyleCnt="2" custLinFactNeighborX="-16363" custLinFactNeighborY="-513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45C18-B86C-477F-A662-74238D258327}" type="pres">
      <dgm:prSet presAssocID="{023985F6-4A72-4706-A883-A495551CB450}" presName="connSite2" presStyleCnt="0"/>
      <dgm:spPr/>
    </dgm:pt>
  </dgm:ptLst>
  <dgm:cxnLst>
    <dgm:cxn modelId="{CE16E686-520A-42FD-87AD-B97113E2DF59}" srcId="{85A81678-D834-4614-B71C-CF5527305C51}" destId="{023985F6-4A72-4706-A883-A495551CB450}" srcOrd="1" destOrd="0" parTransId="{476B973A-3F3E-475A-BD78-11DC0695FE00}" sibTransId="{5F5C6835-5150-43B1-AEBF-FC4868ADB1C0}"/>
    <dgm:cxn modelId="{6A31F8A6-638D-4BEA-B253-E0027550C944}" type="presOf" srcId="{D546BD40-CC1C-472C-BB42-F3790C0995B5}" destId="{06CAFA29-8DF6-401A-A55F-65FF424397DD}" srcOrd="0" destOrd="0" presId="urn:microsoft.com/office/officeart/2005/8/layout/hProcess4"/>
    <dgm:cxn modelId="{84AB37E8-C3EC-4CF6-99D0-3021AFA70B95}" type="presOf" srcId="{85A81678-D834-4614-B71C-CF5527305C51}" destId="{EB7CF352-4781-40CE-AB19-E8D9A07B5498}" srcOrd="0" destOrd="0" presId="urn:microsoft.com/office/officeart/2005/8/layout/hProcess4"/>
    <dgm:cxn modelId="{00B23ABD-A3A9-49CC-9E14-8EF562DED886}" type="presOf" srcId="{D14E8081-7F2C-4BD7-B1D7-3A8A5C06D770}" destId="{BD6190C1-3C9E-41AE-8D3F-CB6EA2471911}" srcOrd="1" destOrd="0" presId="urn:microsoft.com/office/officeart/2005/8/layout/hProcess4"/>
    <dgm:cxn modelId="{1F8437BD-CB5D-4435-B028-390EAE810898}" srcId="{85A81678-D834-4614-B71C-CF5527305C51}" destId="{D546BD40-CC1C-472C-BB42-F3790C0995B5}" srcOrd="0" destOrd="0" parTransId="{F09E2084-AC65-467C-A819-01770A66CAB1}" sibTransId="{75F6EAF7-F1ED-4643-9BE6-5FBDEF136776}"/>
    <dgm:cxn modelId="{D85B3BA4-7422-406D-93EE-40B61A826036}" type="presOf" srcId="{023985F6-4A72-4706-A883-A495551CB450}" destId="{DFD05700-2E02-45A8-9D2C-34F19D5253E4}" srcOrd="0" destOrd="0" presId="urn:microsoft.com/office/officeart/2005/8/layout/hProcess4"/>
    <dgm:cxn modelId="{824E9F4A-DCC7-4DC4-8D36-91569287E02B}" type="presOf" srcId="{75F6EAF7-F1ED-4643-9BE6-5FBDEF136776}" destId="{68F6E653-0BE9-4D5B-895B-890C4707AE71}" srcOrd="0" destOrd="0" presId="urn:microsoft.com/office/officeart/2005/8/layout/hProcess4"/>
    <dgm:cxn modelId="{295C7D39-0273-455D-8E07-5AFA7D7F81EE}" srcId="{023985F6-4A72-4706-A883-A495551CB450}" destId="{14C58C15-D1AE-475B-AAFA-B7D80E3E3CE5}" srcOrd="0" destOrd="0" parTransId="{8C302FDA-9778-49F6-8BB6-6FF5419471C3}" sibTransId="{A3459237-1C69-43C6-9685-49C126FE7FA9}"/>
    <dgm:cxn modelId="{B072C4F8-EB1A-4B78-BDDA-A87A356058B3}" type="presOf" srcId="{D14E8081-7F2C-4BD7-B1D7-3A8A5C06D770}" destId="{4E9DCE8F-1A22-4C5E-BBFC-93E5DFE98E35}" srcOrd="0" destOrd="0" presId="urn:microsoft.com/office/officeart/2005/8/layout/hProcess4"/>
    <dgm:cxn modelId="{304638C8-7223-4F64-955B-E40D0C9F4064}" type="presOf" srcId="{14C58C15-D1AE-475B-AAFA-B7D80E3E3CE5}" destId="{20A70CBB-0526-47E0-8001-CBA0106CCB74}" srcOrd="1" destOrd="0" presId="urn:microsoft.com/office/officeart/2005/8/layout/hProcess4"/>
    <dgm:cxn modelId="{F3F1DF50-B142-48E8-8C63-B4FCD5D77478}" type="presOf" srcId="{14C58C15-D1AE-475B-AAFA-B7D80E3E3CE5}" destId="{DE763130-1FC5-4C59-B786-E615BFE0B6D5}" srcOrd="0" destOrd="0" presId="urn:microsoft.com/office/officeart/2005/8/layout/hProcess4"/>
    <dgm:cxn modelId="{457C8310-1D92-4656-B4D1-DEC0FB76E8F7}" srcId="{D546BD40-CC1C-472C-BB42-F3790C0995B5}" destId="{D14E8081-7F2C-4BD7-B1D7-3A8A5C06D770}" srcOrd="0" destOrd="0" parTransId="{3152DCBD-0D3F-456A-A9A4-54A00A15CEDD}" sibTransId="{A0C4DF84-8930-4204-A86E-533EAD589DE8}"/>
    <dgm:cxn modelId="{6DFB4294-5948-45E6-8B57-43879B187283}" type="presParOf" srcId="{EB7CF352-4781-40CE-AB19-E8D9A07B5498}" destId="{90076DE7-62D2-41F1-8D44-A22ED390ED7B}" srcOrd="0" destOrd="0" presId="urn:microsoft.com/office/officeart/2005/8/layout/hProcess4"/>
    <dgm:cxn modelId="{C2A23D08-0C46-46AC-8346-1D04F7252847}" type="presParOf" srcId="{EB7CF352-4781-40CE-AB19-E8D9A07B5498}" destId="{56C9B44B-D35F-4102-851E-6071D985380E}" srcOrd="1" destOrd="0" presId="urn:microsoft.com/office/officeart/2005/8/layout/hProcess4"/>
    <dgm:cxn modelId="{2D8A406F-3BF1-4E68-8A69-74F3DFA81245}" type="presParOf" srcId="{EB7CF352-4781-40CE-AB19-E8D9A07B5498}" destId="{FB0794E4-9524-4597-AD83-0D2B11AF53DB}" srcOrd="2" destOrd="0" presId="urn:microsoft.com/office/officeart/2005/8/layout/hProcess4"/>
    <dgm:cxn modelId="{B91E7130-5413-46CE-9702-72263CA84C67}" type="presParOf" srcId="{FB0794E4-9524-4597-AD83-0D2B11AF53DB}" destId="{F91A0188-EDFD-4472-B0F7-91B2D537EA8E}" srcOrd="0" destOrd="0" presId="urn:microsoft.com/office/officeart/2005/8/layout/hProcess4"/>
    <dgm:cxn modelId="{80B456FA-A010-49DD-84B9-484504D2C9B8}" type="presParOf" srcId="{F91A0188-EDFD-4472-B0F7-91B2D537EA8E}" destId="{1AFA0B09-BF9D-4AD4-A14D-6B6EDB1E7FDA}" srcOrd="0" destOrd="0" presId="urn:microsoft.com/office/officeart/2005/8/layout/hProcess4"/>
    <dgm:cxn modelId="{D4FC420F-8F81-41F9-ACAD-36180CCCE62E}" type="presParOf" srcId="{F91A0188-EDFD-4472-B0F7-91B2D537EA8E}" destId="{4E9DCE8F-1A22-4C5E-BBFC-93E5DFE98E35}" srcOrd="1" destOrd="0" presId="urn:microsoft.com/office/officeart/2005/8/layout/hProcess4"/>
    <dgm:cxn modelId="{2A0C033A-B623-43CF-B1B5-65924216B060}" type="presParOf" srcId="{F91A0188-EDFD-4472-B0F7-91B2D537EA8E}" destId="{BD6190C1-3C9E-41AE-8D3F-CB6EA2471911}" srcOrd="2" destOrd="0" presId="urn:microsoft.com/office/officeart/2005/8/layout/hProcess4"/>
    <dgm:cxn modelId="{E32D09C2-CFF5-4FCE-B317-5AEF90532F46}" type="presParOf" srcId="{F91A0188-EDFD-4472-B0F7-91B2D537EA8E}" destId="{06CAFA29-8DF6-401A-A55F-65FF424397DD}" srcOrd="3" destOrd="0" presId="urn:microsoft.com/office/officeart/2005/8/layout/hProcess4"/>
    <dgm:cxn modelId="{DEF50CEB-1705-4845-94C4-07031E3EC8A3}" type="presParOf" srcId="{F91A0188-EDFD-4472-B0F7-91B2D537EA8E}" destId="{259BF23D-E8C3-4406-A633-824D1544CA2A}" srcOrd="4" destOrd="0" presId="urn:microsoft.com/office/officeart/2005/8/layout/hProcess4"/>
    <dgm:cxn modelId="{05511166-86E1-4632-BD1A-E78F5C57A667}" type="presParOf" srcId="{FB0794E4-9524-4597-AD83-0D2B11AF53DB}" destId="{68F6E653-0BE9-4D5B-895B-890C4707AE71}" srcOrd="1" destOrd="0" presId="urn:microsoft.com/office/officeart/2005/8/layout/hProcess4"/>
    <dgm:cxn modelId="{A13B390A-003D-4DFE-AF54-5B175B70C09B}" type="presParOf" srcId="{FB0794E4-9524-4597-AD83-0D2B11AF53DB}" destId="{EAFB4047-53F4-49F3-A6F0-F5B8A073D7EB}" srcOrd="2" destOrd="0" presId="urn:microsoft.com/office/officeart/2005/8/layout/hProcess4"/>
    <dgm:cxn modelId="{6124EAAD-AB7A-4BAE-B868-9C4B03E3FDB7}" type="presParOf" srcId="{EAFB4047-53F4-49F3-A6F0-F5B8A073D7EB}" destId="{2C0C374A-796B-448A-B3B3-2B70A7A78E90}" srcOrd="0" destOrd="0" presId="urn:microsoft.com/office/officeart/2005/8/layout/hProcess4"/>
    <dgm:cxn modelId="{D201F1C0-5183-491C-88A2-C5D36EA8A0F5}" type="presParOf" srcId="{EAFB4047-53F4-49F3-A6F0-F5B8A073D7EB}" destId="{DE763130-1FC5-4C59-B786-E615BFE0B6D5}" srcOrd="1" destOrd="0" presId="urn:microsoft.com/office/officeart/2005/8/layout/hProcess4"/>
    <dgm:cxn modelId="{38B4A7A4-CA0D-4EF5-9E7F-400AEBDF8C88}" type="presParOf" srcId="{EAFB4047-53F4-49F3-A6F0-F5B8A073D7EB}" destId="{20A70CBB-0526-47E0-8001-CBA0106CCB74}" srcOrd="2" destOrd="0" presId="urn:microsoft.com/office/officeart/2005/8/layout/hProcess4"/>
    <dgm:cxn modelId="{2C850F42-BB62-4AEA-B24E-0C2889C1DAA8}" type="presParOf" srcId="{EAFB4047-53F4-49F3-A6F0-F5B8A073D7EB}" destId="{DFD05700-2E02-45A8-9D2C-34F19D5253E4}" srcOrd="3" destOrd="0" presId="urn:microsoft.com/office/officeart/2005/8/layout/hProcess4"/>
    <dgm:cxn modelId="{3995D355-040A-4EFB-A43E-9723EF814336}" type="presParOf" srcId="{EAFB4047-53F4-49F3-A6F0-F5B8A073D7EB}" destId="{80745C18-B86C-477F-A662-74238D25832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B4D21D1-78CC-4431-95D7-8EC976B1DCEA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B68EF120-9179-483C-8AAF-9904FC7AB157}">
      <dgm:prSet phldrT="[Текст]" custT="1"/>
      <dgm:spPr/>
      <dgm:t>
        <a:bodyPr/>
        <a:lstStyle/>
        <a:p>
          <a:r>
            <a:rPr lang="ru-RU" sz="2000" b="1" dirty="0" smtClean="0"/>
            <a:t>Постановления Правительства Российской Федерации</a:t>
          </a:r>
        </a:p>
      </dgm:t>
    </dgm:pt>
    <dgm:pt modelId="{255C0AB3-A80D-4944-92ED-84504933B519}" type="parTrans" cxnId="{BC04B369-FDAE-4D24-9E57-9BCE3A585E55}">
      <dgm:prSet/>
      <dgm:spPr/>
      <dgm:t>
        <a:bodyPr/>
        <a:lstStyle/>
        <a:p>
          <a:endParaRPr lang="ru-RU"/>
        </a:p>
      </dgm:t>
    </dgm:pt>
    <dgm:pt modelId="{502C8CE2-3490-4386-AC71-732F0DE43938}" type="sibTrans" cxnId="{BC04B369-FDAE-4D24-9E57-9BCE3A585E55}">
      <dgm:prSet/>
      <dgm:spPr/>
      <dgm:t>
        <a:bodyPr/>
        <a:lstStyle/>
        <a:p>
          <a:endParaRPr lang="ru-RU"/>
        </a:p>
      </dgm:t>
    </dgm:pt>
    <dgm:pt modelId="{055ED9FA-7643-47CC-9CFE-C9787597CCE1}">
      <dgm:prSet phldrT="[Текст]" custT="1"/>
      <dgm:spPr/>
      <dgm:t>
        <a:bodyPr/>
        <a:lstStyle/>
        <a:p>
          <a:pPr algn="just"/>
          <a:r>
            <a:rPr lang="ru-RU" sz="1400" b="1" dirty="0" smtClean="0">
              <a:solidFill>
                <a:srgbClr val="C00000"/>
              </a:solidFill>
            </a:rPr>
            <a:t>От 14 апреля 2014 г. № 290 </a:t>
          </a:r>
          <a:r>
            <a:rPr lang="ru-RU" sz="1400" dirty="0" smtClean="0"/>
            <a:t>«Об утверждении </a:t>
          </a:r>
          <a:r>
            <a:rPr lang="ru-RU" sz="1400" b="1" dirty="0" smtClean="0"/>
            <a:t>Перечня рабочих</a:t>
          </a:r>
          <a:r>
            <a:rPr lang="ru-RU" sz="1400" dirty="0" smtClean="0"/>
            <a:t> мест в организациях, </a:t>
          </a:r>
          <a:r>
            <a:rPr lang="ru-RU" sz="1400" b="1" dirty="0" smtClean="0"/>
            <a:t>осуществляющих отдельные виды деятельности</a:t>
          </a:r>
          <a:r>
            <a:rPr lang="ru-RU" sz="1400" dirty="0" smtClean="0"/>
            <a:t>, в отношении которых специальная оценка условий труда проводится с учетом особенностей»</a:t>
          </a:r>
          <a:endParaRPr lang="ru-RU" sz="1400" dirty="0"/>
        </a:p>
      </dgm:t>
    </dgm:pt>
    <dgm:pt modelId="{BF837B14-3B38-4F9F-9FC1-EA4F1E1D5E37}" type="parTrans" cxnId="{084F15EA-8563-40DC-BDE1-3D75064F20B0}">
      <dgm:prSet/>
      <dgm:spPr/>
      <dgm:t>
        <a:bodyPr/>
        <a:lstStyle/>
        <a:p>
          <a:endParaRPr lang="ru-RU"/>
        </a:p>
      </dgm:t>
    </dgm:pt>
    <dgm:pt modelId="{708B7D29-4278-4AB1-8197-4177D6E91DE7}" type="sibTrans" cxnId="{084F15EA-8563-40DC-BDE1-3D75064F20B0}">
      <dgm:prSet/>
      <dgm:spPr/>
      <dgm:t>
        <a:bodyPr/>
        <a:lstStyle/>
        <a:p>
          <a:endParaRPr lang="ru-RU"/>
        </a:p>
      </dgm:t>
    </dgm:pt>
    <dgm:pt modelId="{13DD10D1-E947-40A8-906E-7EF5FC81D91A}">
      <dgm:prSet phldrT="[Текст]" custT="1"/>
      <dgm:spPr/>
      <dgm:t>
        <a:bodyPr/>
        <a:lstStyle/>
        <a:p>
          <a:pPr algn="just"/>
          <a:r>
            <a:rPr lang="ru-RU" sz="1400" b="1" dirty="0" smtClean="0">
              <a:solidFill>
                <a:srgbClr val="C00000"/>
              </a:solidFill>
            </a:rPr>
            <a:t>От 30 июня 2014 г. № 599</a:t>
          </a:r>
          <a:r>
            <a:rPr lang="ru-RU" sz="1400" b="0" dirty="0" smtClean="0">
              <a:solidFill>
                <a:srgbClr val="C00000"/>
              </a:solidFill>
            </a:rPr>
            <a:t> </a:t>
          </a:r>
          <a:r>
            <a:rPr lang="ru-RU" sz="1400" b="0" dirty="0" smtClean="0"/>
            <a:t>«Об утверждении </a:t>
          </a:r>
          <a:r>
            <a:rPr lang="ru-RU" sz="1400" b="1" dirty="0" smtClean="0"/>
            <a:t>Порядка допуска организаций к деятельности по проведению специальной оценки условий труда, их регистрации в реестре организаций, проводящих специальную оценку условий труда</a:t>
          </a:r>
          <a:r>
            <a:rPr lang="ru-RU" sz="1400" b="0" dirty="0" smtClean="0"/>
            <a:t>, приостановления и прекращения деятельности по проведению специальной оценки условий труда, а также формирования и ведения реестра организаций, проводящих специальную оценку условий труда»</a:t>
          </a:r>
          <a:endParaRPr lang="ru-RU" sz="1400" dirty="0"/>
        </a:p>
      </dgm:t>
    </dgm:pt>
    <dgm:pt modelId="{1486C6FD-760B-4E5A-9CEC-119264A70E53}" type="parTrans" cxnId="{C5E4EF12-2D09-458B-A865-96578016D7A5}">
      <dgm:prSet/>
      <dgm:spPr/>
      <dgm:t>
        <a:bodyPr/>
        <a:lstStyle/>
        <a:p>
          <a:endParaRPr lang="ru-RU"/>
        </a:p>
      </dgm:t>
    </dgm:pt>
    <dgm:pt modelId="{80187B05-6487-4B1C-90E8-7C3CB8303611}" type="sibTrans" cxnId="{C5E4EF12-2D09-458B-A865-96578016D7A5}">
      <dgm:prSet/>
      <dgm:spPr/>
      <dgm:t>
        <a:bodyPr/>
        <a:lstStyle/>
        <a:p>
          <a:endParaRPr lang="ru-RU"/>
        </a:p>
      </dgm:t>
    </dgm:pt>
    <dgm:pt modelId="{064C6730-9509-4F7E-885F-F03AD03F3FBE}">
      <dgm:prSet phldrT="[Текст]" custT="1"/>
      <dgm:spPr/>
      <dgm:t>
        <a:bodyPr/>
        <a:lstStyle/>
        <a:p>
          <a:pPr algn="just"/>
          <a:r>
            <a:rPr lang="ru-RU" sz="1400" b="1" dirty="0" smtClean="0">
              <a:solidFill>
                <a:srgbClr val="C00000"/>
              </a:solidFill>
            </a:rPr>
            <a:t>От 3 июля 2014 г. № 614</a:t>
          </a:r>
          <a:r>
            <a:rPr lang="ru-RU" sz="1400" dirty="0" smtClean="0">
              <a:solidFill>
                <a:srgbClr val="C00000"/>
              </a:solidFill>
            </a:rPr>
            <a:t> </a:t>
          </a:r>
          <a:r>
            <a:rPr lang="ru-RU" sz="1400" dirty="0" smtClean="0"/>
            <a:t>«О </a:t>
          </a:r>
          <a:r>
            <a:rPr lang="ru-RU" sz="1400" b="1" dirty="0" smtClean="0"/>
            <a:t>Порядке аттестации на право выполнения работ по специальной оценке условий труда</a:t>
          </a:r>
          <a:r>
            <a:rPr lang="ru-RU" sz="1400" dirty="0" smtClean="0"/>
            <a:t>, выдачи сертификата эксперта на право выполнения работ по специальной оценке условий труда и его аннулирования»</a:t>
          </a:r>
          <a:endParaRPr lang="ru-RU" sz="1400" b="0" dirty="0"/>
        </a:p>
      </dgm:t>
    </dgm:pt>
    <dgm:pt modelId="{FE00F721-C417-4BC5-AAD3-E61A6EABE262}" type="sibTrans" cxnId="{5262A909-C3BA-4887-89BC-EB882E661672}">
      <dgm:prSet/>
      <dgm:spPr/>
      <dgm:t>
        <a:bodyPr/>
        <a:lstStyle/>
        <a:p>
          <a:endParaRPr lang="ru-RU"/>
        </a:p>
      </dgm:t>
    </dgm:pt>
    <dgm:pt modelId="{2E0DFC6C-94E4-40CC-B92F-D6C5E92A2DFD}" type="parTrans" cxnId="{5262A909-C3BA-4887-89BC-EB882E661672}">
      <dgm:prSet/>
      <dgm:spPr/>
      <dgm:t>
        <a:bodyPr/>
        <a:lstStyle/>
        <a:p>
          <a:endParaRPr lang="ru-RU"/>
        </a:p>
      </dgm:t>
    </dgm:pt>
    <dgm:pt modelId="{6648EFB0-E1A1-4893-B832-6640B36A4AA4}">
      <dgm:prSet phldrT="[Текст]" custT="1"/>
      <dgm:spPr/>
      <dgm:t>
        <a:bodyPr/>
        <a:lstStyle/>
        <a:p>
          <a:pPr algn="just"/>
          <a:r>
            <a:rPr lang="x-none" sz="1400" b="1" i="0" smtClean="0">
              <a:solidFill>
                <a:srgbClr val="C00000"/>
              </a:solidFill>
            </a:rPr>
            <a:t>от 28 апреля 2007 г. № 252 </a:t>
          </a:r>
          <a:r>
            <a:rPr lang="x-none" sz="1400" i="0" smtClean="0"/>
            <a:t>«Об утверждении </a:t>
          </a:r>
          <a:r>
            <a:rPr lang="x-none" sz="1400" b="1" i="0" smtClean="0"/>
            <a:t>перечня профессий и должностей творческих работников средств массовой информации, организаций кинематографии, теле- и видеосъемочных коллективов, театров, театральных и концертных организаций, цирков </a:t>
          </a:r>
          <a:r>
            <a:rPr lang="x-none" sz="1400" i="0" smtClean="0"/>
            <a:t>и иных лиц, участвующих в создании и (или) исполнении (экспонировании) произведений, </a:t>
          </a:r>
          <a:r>
            <a:rPr lang="x-none" sz="1400" b="1" i="0" smtClean="0"/>
            <a:t>особенности трудовой деятельности</a:t>
          </a:r>
          <a:r>
            <a:rPr lang="x-none" sz="1400" i="0" smtClean="0"/>
            <a:t> которых установлены Трудовым кодексом Российской Федерации»</a:t>
          </a:r>
          <a:endParaRPr lang="ru-RU" sz="1400" b="0" dirty="0"/>
        </a:p>
      </dgm:t>
    </dgm:pt>
    <dgm:pt modelId="{CA871CB3-4EF3-406B-B7CD-A53AA775D8A9}" type="parTrans" cxnId="{7DDF6D2C-DE8B-47D9-991B-2549EAB8BE92}">
      <dgm:prSet/>
      <dgm:spPr/>
    </dgm:pt>
    <dgm:pt modelId="{EA548BAD-C80D-4B18-8E70-E1D6ECA97218}" type="sibTrans" cxnId="{7DDF6D2C-DE8B-47D9-991B-2549EAB8BE92}">
      <dgm:prSet/>
      <dgm:spPr/>
    </dgm:pt>
    <dgm:pt modelId="{8CF6388B-E7E9-4B02-A62F-994F5D1A8E64}" type="pres">
      <dgm:prSet presAssocID="{1B4D21D1-78CC-4431-95D7-8EC976B1DC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72F1A8-972D-4678-815D-C81C11E1F8D0}" type="pres">
      <dgm:prSet presAssocID="{B68EF120-9179-483C-8AAF-9904FC7AB157}" presName="linNode" presStyleCnt="0"/>
      <dgm:spPr/>
      <dgm:t>
        <a:bodyPr/>
        <a:lstStyle/>
        <a:p>
          <a:endParaRPr lang="ru-RU"/>
        </a:p>
      </dgm:t>
    </dgm:pt>
    <dgm:pt modelId="{68E80A5F-0C52-4708-B250-B2CD40D0549D}" type="pres">
      <dgm:prSet presAssocID="{B68EF120-9179-483C-8AAF-9904FC7AB157}" presName="parentText" presStyleLbl="node1" presStyleIdx="0" presStyleCnt="1" custScaleX="72467" custScaleY="97464" custLinFactNeighborX="-7820" custLinFactNeighborY="-13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64B0A-3855-4421-8144-FA2A4FCB9CFD}" type="pres">
      <dgm:prSet presAssocID="{B68EF120-9179-483C-8AAF-9904FC7AB157}" presName="descendantText" presStyleLbl="alignAccFollowNode1" presStyleIdx="0" presStyleCnt="1" custScaleX="113751" custScaleY="125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4F15EA-8563-40DC-BDE1-3D75064F20B0}" srcId="{B68EF120-9179-483C-8AAF-9904FC7AB157}" destId="{055ED9FA-7643-47CC-9CFE-C9787597CCE1}" srcOrd="0" destOrd="0" parTransId="{BF837B14-3B38-4F9F-9FC1-EA4F1E1D5E37}" sibTransId="{708B7D29-4278-4AB1-8197-4177D6E91DE7}"/>
    <dgm:cxn modelId="{7DDF6D2C-DE8B-47D9-991B-2549EAB8BE92}" srcId="{B68EF120-9179-483C-8AAF-9904FC7AB157}" destId="{6648EFB0-E1A1-4893-B832-6640B36A4AA4}" srcOrd="3" destOrd="0" parTransId="{CA871CB3-4EF3-406B-B7CD-A53AA775D8A9}" sibTransId="{EA548BAD-C80D-4B18-8E70-E1D6ECA97218}"/>
    <dgm:cxn modelId="{5262A909-C3BA-4887-89BC-EB882E661672}" srcId="{B68EF120-9179-483C-8AAF-9904FC7AB157}" destId="{064C6730-9509-4F7E-885F-F03AD03F3FBE}" srcOrd="2" destOrd="0" parTransId="{2E0DFC6C-94E4-40CC-B92F-D6C5E92A2DFD}" sibTransId="{FE00F721-C417-4BC5-AAD3-E61A6EABE262}"/>
    <dgm:cxn modelId="{97993BB9-9834-4871-BBE3-95B4ADB15EF3}" type="presOf" srcId="{6648EFB0-E1A1-4893-B832-6640B36A4AA4}" destId="{4A764B0A-3855-4421-8144-FA2A4FCB9CFD}" srcOrd="0" destOrd="3" presId="urn:microsoft.com/office/officeart/2005/8/layout/vList5"/>
    <dgm:cxn modelId="{4119645E-B6A9-4538-BF71-E718CC8E81C2}" type="presOf" srcId="{13DD10D1-E947-40A8-906E-7EF5FC81D91A}" destId="{4A764B0A-3855-4421-8144-FA2A4FCB9CFD}" srcOrd="0" destOrd="1" presId="urn:microsoft.com/office/officeart/2005/8/layout/vList5"/>
    <dgm:cxn modelId="{69959C46-0D1C-4061-81BC-CDBB5C346C96}" type="presOf" srcId="{064C6730-9509-4F7E-885F-F03AD03F3FBE}" destId="{4A764B0A-3855-4421-8144-FA2A4FCB9CFD}" srcOrd="0" destOrd="2" presId="urn:microsoft.com/office/officeart/2005/8/layout/vList5"/>
    <dgm:cxn modelId="{BB513863-C163-4447-BA04-89908B1CF261}" type="presOf" srcId="{055ED9FA-7643-47CC-9CFE-C9787597CCE1}" destId="{4A764B0A-3855-4421-8144-FA2A4FCB9CFD}" srcOrd="0" destOrd="0" presId="urn:microsoft.com/office/officeart/2005/8/layout/vList5"/>
    <dgm:cxn modelId="{DD383B7D-1656-4FA3-A3FC-9E621209E75D}" type="presOf" srcId="{B68EF120-9179-483C-8AAF-9904FC7AB157}" destId="{68E80A5F-0C52-4708-B250-B2CD40D0549D}" srcOrd="0" destOrd="0" presId="urn:microsoft.com/office/officeart/2005/8/layout/vList5"/>
    <dgm:cxn modelId="{C5E4EF12-2D09-458B-A865-96578016D7A5}" srcId="{B68EF120-9179-483C-8AAF-9904FC7AB157}" destId="{13DD10D1-E947-40A8-906E-7EF5FC81D91A}" srcOrd="1" destOrd="0" parTransId="{1486C6FD-760B-4E5A-9CEC-119264A70E53}" sibTransId="{80187B05-6487-4B1C-90E8-7C3CB8303611}"/>
    <dgm:cxn modelId="{BC04B369-FDAE-4D24-9E57-9BCE3A585E55}" srcId="{1B4D21D1-78CC-4431-95D7-8EC976B1DCEA}" destId="{B68EF120-9179-483C-8AAF-9904FC7AB157}" srcOrd="0" destOrd="0" parTransId="{255C0AB3-A80D-4944-92ED-84504933B519}" sibTransId="{502C8CE2-3490-4386-AC71-732F0DE43938}"/>
    <dgm:cxn modelId="{575125F4-9007-443C-98DD-9494C534F4A6}" type="presOf" srcId="{1B4D21D1-78CC-4431-95D7-8EC976B1DCEA}" destId="{8CF6388B-E7E9-4B02-A62F-994F5D1A8E64}" srcOrd="0" destOrd="0" presId="urn:microsoft.com/office/officeart/2005/8/layout/vList5"/>
    <dgm:cxn modelId="{8CFD4260-B734-4ED7-A06B-C0C83F3C3459}" type="presParOf" srcId="{8CF6388B-E7E9-4B02-A62F-994F5D1A8E64}" destId="{1272F1A8-972D-4678-815D-C81C11E1F8D0}" srcOrd="0" destOrd="0" presId="urn:microsoft.com/office/officeart/2005/8/layout/vList5"/>
    <dgm:cxn modelId="{CDDBEBCB-AFF9-4B2F-8BDD-721D28A033B5}" type="presParOf" srcId="{1272F1A8-972D-4678-815D-C81C11E1F8D0}" destId="{68E80A5F-0C52-4708-B250-B2CD40D0549D}" srcOrd="0" destOrd="0" presId="urn:microsoft.com/office/officeart/2005/8/layout/vList5"/>
    <dgm:cxn modelId="{D2C3F3E5-6330-4FDB-80A7-0130F5522261}" type="presParOf" srcId="{1272F1A8-972D-4678-815D-C81C11E1F8D0}" destId="{4A764B0A-3855-4421-8144-FA2A4FCB9CF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2D4988-0442-4048-AD4E-A1CAE943E388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E15E3B43-6990-42BE-BA7D-471F54DD0C9C}">
      <dgm:prSet phldrT="[Текст]" custT="1"/>
      <dgm:spPr>
        <a:noFill/>
      </dgm:spPr>
      <dgm:t>
        <a:bodyPr/>
        <a:lstStyle/>
        <a:p>
          <a:r>
            <a:rPr lang="ru-RU" sz="3200" b="1" i="0" dirty="0" smtClean="0">
              <a:solidFill>
                <a:schemeClr val="tx2"/>
              </a:solidFill>
            </a:rPr>
            <a:t>Физические факторы</a:t>
          </a:r>
          <a:endParaRPr lang="ru-RU" sz="3200" b="1" i="0" dirty="0">
            <a:solidFill>
              <a:schemeClr val="tx2"/>
            </a:solidFill>
          </a:endParaRPr>
        </a:p>
      </dgm:t>
    </dgm:pt>
    <dgm:pt modelId="{761ADB50-8AD4-44AA-8979-8EB7153B6F17}" type="parTrans" cxnId="{D1E82C81-049A-404E-874C-838C61687866}">
      <dgm:prSet/>
      <dgm:spPr/>
      <dgm:t>
        <a:bodyPr/>
        <a:lstStyle/>
        <a:p>
          <a:endParaRPr lang="ru-RU" sz="1600"/>
        </a:p>
      </dgm:t>
    </dgm:pt>
    <dgm:pt modelId="{67C94C8B-281D-4337-B3D9-FF351B29BB4B}" type="sibTrans" cxnId="{D1E82C81-049A-404E-874C-838C61687866}">
      <dgm:prSet/>
      <dgm:spPr/>
      <dgm:t>
        <a:bodyPr/>
        <a:lstStyle/>
        <a:p>
          <a:endParaRPr lang="ru-RU" sz="1600"/>
        </a:p>
      </dgm:t>
    </dgm:pt>
    <dgm:pt modelId="{EC65551D-A1BC-4A9A-B252-407A2962748F}">
      <dgm:prSet phldrT="[Текст]" custT="1"/>
      <dgm:spPr>
        <a:solidFill>
          <a:schemeClr val="accent3">
            <a:lumMod val="75000"/>
            <a:alpha val="97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Микроклимат</a:t>
          </a:r>
          <a:endParaRPr lang="ru-RU" sz="1600" dirty="0">
            <a:solidFill>
              <a:schemeClr val="bg1"/>
            </a:solidFill>
          </a:endParaRPr>
        </a:p>
      </dgm:t>
    </dgm:pt>
    <dgm:pt modelId="{D1AE8D02-D433-41DB-997E-76AAE29DFECF}" type="parTrans" cxnId="{20D3BDB5-276F-4762-B427-3F6A293BC34A}">
      <dgm:prSet/>
      <dgm:spPr/>
      <dgm:t>
        <a:bodyPr/>
        <a:lstStyle/>
        <a:p>
          <a:endParaRPr lang="ru-RU" sz="1600"/>
        </a:p>
      </dgm:t>
    </dgm:pt>
    <dgm:pt modelId="{16EC0967-54E9-437F-A8CC-214DFA6AB51C}" type="sibTrans" cxnId="{20D3BDB5-276F-4762-B427-3F6A293BC34A}">
      <dgm:prSet/>
      <dgm:spPr/>
      <dgm:t>
        <a:bodyPr/>
        <a:lstStyle/>
        <a:p>
          <a:endParaRPr lang="ru-RU" sz="1600"/>
        </a:p>
      </dgm:t>
    </dgm:pt>
    <dgm:pt modelId="{CC2A35AF-83E6-44C5-BE1E-B47F80571E89}">
      <dgm:prSet phldrT="[Текст]" custT="1"/>
      <dgm:spPr>
        <a:solidFill>
          <a:schemeClr val="accent3">
            <a:lumMod val="75000"/>
            <a:alpha val="97000"/>
          </a:schemeClr>
        </a:solidFill>
      </dgm:spPr>
      <dgm:t>
        <a:bodyPr/>
        <a:lstStyle/>
        <a:p>
          <a:r>
            <a:rPr lang="ru-RU" sz="1600" dirty="0" smtClean="0"/>
            <a:t>Неионизирующие излучения</a:t>
          </a:r>
          <a:endParaRPr lang="ru-RU" sz="1600" dirty="0"/>
        </a:p>
      </dgm:t>
    </dgm:pt>
    <dgm:pt modelId="{2E5DC920-C9F7-4295-BDA8-784848E38EB1}" type="parTrans" cxnId="{758F7BF5-D0D1-4B9B-A99E-D6071BFAC4D7}">
      <dgm:prSet/>
      <dgm:spPr/>
      <dgm:t>
        <a:bodyPr/>
        <a:lstStyle/>
        <a:p>
          <a:endParaRPr lang="ru-RU" sz="1600"/>
        </a:p>
      </dgm:t>
    </dgm:pt>
    <dgm:pt modelId="{DE915D7F-3468-47CC-92B3-8F8483522DC2}" type="sibTrans" cxnId="{758F7BF5-D0D1-4B9B-A99E-D6071BFAC4D7}">
      <dgm:prSet/>
      <dgm:spPr/>
      <dgm:t>
        <a:bodyPr/>
        <a:lstStyle/>
        <a:p>
          <a:endParaRPr lang="ru-RU" sz="1600"/>
        </a:p>
      </dgm:t>
    </dgm:pt>
    <dgm:pt modelId="{909170B9-1699-458B-BB24-79AA347A2FFE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2"/>
              </a:solidFill>
            </a:rPr>
            <a:t>Световая среда</a:t>
          </a:r>
          <a:endParaRPr lang="ru-RU" sz="1600" dirty="0">
            <a:solidFill>
              <a:schemeClr val="tx2"/>
            </a:solidFill>
          </a:endParaRPr>
        </a:p>
      </dgm:t>
    </dgm:pt>
    <dgm:pt modelId="{CE3928EF-9D33-48F2-9FAF-441338EB688C}" type="parTrans" cxnId="{7C255E61-B934-45FB-B659-7B72D4ABE2D6}">
      <dgm:prSet/>
      <dgm:spPr/>
      <dgm:t>
        <a:bodyPr/>
        <a:lstStyle/>
        <a:p>
          <a:endParaRPr lang="ru-RU" sz="1600"/>
        </a:p>
      </dgm:t>
    </dgm:pt>
    <dgm:pt modelId="{016CBFE7-FFA1-469E-BD0E-C00556BD24F0}" type="sibTrans" cxnId="{7C255E61-B934-45FB-B659-7B72D4ABE2D6}">
      <dgm:prSet/>
      <dgm:spPr/>
      <dgm:t>
        <a:bodyPr/>
        <a:lstStyle/>
        <a:p>
          <a:endParaRPr lang="ru-RU" sz="1600"/>
        </a:p>
      </dgm:t>
    </dgm:pt>
    <dgm:pt modelId="{059E5641-5B3F-4191-A7D5-02770C180FBF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2"/>
              </a:solidFill>
            </a:rPr>
            <a:t>Аэрозоли преимущественно </a:t>
          </a:r>
          <a:r>
            <a:rPr lang="ru-RU" sz="1600" dirty="0" err="1" smtClean="0">
              <a:solidFill>
                <a:schemeClr val="tx2"/>
              </a:solidFill>
            </a:rPr>
            <a:t>фиброгенного</a:t>
          </a:r>
          <a:r>
            <a:rPr lang="ru-RU" sz="1600" dirty="0" smtClean="0">
              <a:solidFill>
                <a:schemeClr val="tx2"/>
              </a:solidFill>
            </a:rPr>
            <a:t> действия (АПФД)</a:t>
          </a:r>
          <a:endParaRPr lang="ru-RU" sz="1600" dirty="0">
            <a:solidFill>
              <a:schemeClr val="tx2"/>
            </a:solidFill>
          </a:endParaRPr>
        </a:p>
      </dgm:t>
    </dgm:pt>
    <dgm:pt modelId="{CBCA7A7A-DA93-4F9E-87C0-5A556CDBE99C}" type="parTrans" cxnId="{54A38D76-C514-410A-8E24-1632B2506E99}">
      <dgm:prSet/>
      <dgm:spPr/>
      <dgm:t>
        <a:bodyPr/>
        <a:lstStyle/>
        <a:p>
          <a:endParaRPr lang="ru-RU" sz="1600"/>
        </a:p>
      </dgm:t>
    </dgm:pt>
    <dgm:pt modelId="{B4B99761-86A2-4930-A37B-876659302130}" type="sibTrans" cxnId="{54A38D76-C514-410A-8E24-1632B2506E99}">
      <dgm:prSet/>
      <dgm:spPr/>
      <dgm:t>
        <a:bodyPr/>
        <a:lstStyle/>
        <a:p>
          <a:endParaRPr lang="ru-RU" sz="1600"/>
        </a:p>
      </dgm:t>
    </dgm:pt>
    <dgm:pt modelId="{EDAEF274-7EA8-4E6C-8F71-F37D7C18ADCC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2"/>
              </a:solidFill>
            </a:rPr>
            <a:t>Ионизирующие излучения</a:t>
          </a:r>
          <a:endParaRPr lang="ru-RU" sz="1600" dirty="0">
            <a:solidFill>
              <a:schemeClr val="tx2"/>
            </a:solidFill>
          </a:endParaRPr>
        </a:p>
      </dgm:t>
    </dgm:pt>
    <dgm:pt modelId="{4FD9A581-380A-40CD-8E87-9986FEFC7DE0}" type="parTrans" cxnId="{7A318C78-7871-43E1-8B65-37748EADA115}">
      <dgm:prSet/>
      <dgm:spPr/>
      <dgm:t>
        <a:bodyPr/>
        <a:lstStyle/>
        <a:p>
          <a:endParaRPr lang="ru-RU" sz="1600"/>
        </a:p>
      </dgm:t>
    </dgm:pt>
    <dgm:pt modelId="{268C1EC8-AE9C-4329-85F1-E1D09B58C264}" type="sibTrans" cxnId="{7A318C78-7871-43E1-8B65-37748EADA115}">
      <dgm:prSet/>
      <dgm:spPr/>
      <dgm:t>
        <a:bodyPr/>
        <a:lstStyle/>
        <a:p>
          <a:endParaRPr lang="ru-RU" sz="1600"/>
        </a:p>
      </dgm:t>
    </dgm:pt>
    <dgm:pt modelId="{26DFF5A6-B681-4788-BE85-185DCA08DFE2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600" dirty="0" err="1" smtClean="0">
              <a:solidFill>
                <a:schemeClr val="tx2"/>
              </a:solidFill>
            </a:rPr>
            <a:t>Виброакустические</a:t>
          </a:r>
          <a:r>
            <a:rPr lang="ru-RU" sz="1600" dirty="0" smtClean="0">
              <a:solidFill>
                <a:schemeClr val="tx2"/>
              </a:solidFill>
            </a:rPr>
            <a:t> факторы</a:t>
          </a:r>
          <a:endParaRPr lang="ru-RU" sz="1600" dirty="0">
            <a:solidFill>
              <a:schemeClr val="tx2"/>
            </a:solidFill>
          </a:endParaRPr>
        </a:p>
      </dgm:t>
    </dgm:pt>
    <dgm:pt modelId="{EEA64F27-8B36-46D4-A748-286F997A5951}" type="parTrans" cxnId="{76D22C59-7FA6-4A44-AEB3-6DCDDB101EAC}">
      <dgm:prSet/>
      <dgm:spPr/>
      <dgm:t>
        <a:bodyPr/>
        <a:lstStyle/>
        <a:p>
          <a:endParaRPr lang="ru-RU" sz="1600"/>
        </a:p>
      </dgm:t>
    </dgm:pt>
    <dgm:pt modelId="{C2C7FDDB-4F82-42C3-8C85-9345718136E6}" type="sibTrans" cxnId="{76D22C59-7FA6-4A44-AEB3-6DCDDB101EAC}">
      <dgm:prSet/>
      <dgm:spPr/>
      <dgm:t>
        <a:bodyPr/>
        <a:lstStyle/>
        <a:p>
          <a:endParaRPr lang="ru-RU" sz="1600"/>
        </a:p>
      </dgm:t>
    </dgm:pt>
    <dgm:pt modelId="{3C7BB20F-0C11-4370-9A95-9EEB225C72CC}" type="pres">
      <dgm:prSet presAssocID="{DC2D4988-0442-4048-AD4E-A1CAE943E38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2782EE-65DB-4089-99DD-A3BAFD4A09EF}" type="pres">
      <dgm:prSet presAssocID="{E15E3B43-6990-42BE-BA7D-471F54DD0C9C}" presName="centerShape" presStyleLbl="node0" presStyleIdx="0" presStyleCnt="1" custScaleX="228918" custScaleY="141526" custLinFactNeighborY="-2059"/>
      <dgm:spPr/>
      <dgm:t>
        <a:bodyPr/>
        <a:lstStyle/>
        <a:p>
          <a:endParaRPr lang="ru-RU"/>
        </a:p>
      </dgm:t>
    </dgm:pt>
    <dgm:pt modelId="{228BE428-E859-4364-BB3C-F9F911F72680}" type="pres">
      <dgm:prSet presAssocID="{EC65551D-A1BC-4A9A-B252-407A2962748F}" presName="node" presStyleLbl="node1" presStyleIdx="0" presStyleCnt="6" custScaleX="216044" custScaleY="144468" custRadScaleRad="105033" custRadScaleInc="37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FD401-B7A4-493C-B487-4696A243B82F}" type="pres">
      <dgm:prSet presAssocID="{EC65551D-A1BC-4A9A-B252-407A2962748F}" presName="dummy" presStyleCnt="0"/>
      <dgm:spPr/>
    </dgm:pt>
    <dgm:pt modelId="{42255953-C3D5-4A33-9CD2-B6661451EE8C}" type="pres">
      <dgm:prSet presAssocID="{16EC0967-54E9-437F-A8CC-214DFA6AB51C}" presName="sibTrans" presStyleLbl="sibTrans2D1" presStyleIdx="0" presStyleCnt="6"/>
      <dgm:spPr/>
      <dgm:t>
        <a:bodyPr/>
        <a:lstStyle/>
        <a:p>
          <a:endParaRPr lang="ru-RU"/>
        </a:p>
      </dgm:t>
    </dgm:pt>
    <dgm:pt modelId="{C87917C0-F4E1-4073-BD3E-8E1E3CB9710A}" type="pres">
      <dgm:prSet presAssocID="{26DFF5A6-B681-4788-BE85-185DCA08DFE2}" presName="node" presStyleLbl="node1" presStyleIdx="1" presStyleCnt="6" custScaleX="252626" custScaleY="161019" custRadScaleRad="141762" custRadScaleInc="46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F47644-3A73-4066-AD79-BC838C992523}" type="pres">
      <dgm:prSet presAssocID="{26DFF5A6-B681-4788-BE85-185DCA08DFE2}" presName="dummy" presStyleCnt="0"/>
      <dgm:spPr/>
    </dgm:pt>
    <dgm:pt modelId="{6A97AA83-5BD9-4560-AEA9-56E4E3F2BC26}" type="pres">
      <dgm:prSet presAssocID="{C2C7FDDB-4F82-42C3-8C85-9345718136E6}" presName="sibTrans" presStyleLbl="sibTrans2D1" presStyleIdx="1" presStyleCnt="6"/>
      <dgm:spPr/>
      <dgm:t>
        <a:bodyPr/>
        <a:lstStyle/>
        <a:p>
          <a:endParaRPr lang="ru-RU"/>
        </a:p>
      </dgm:t>
    </dgm:pt>
    <dgm:pt modelId="{D23CB715-4051-4F3D-8810-B66345B73309}" type="pres">
      <dgm:prSet presAssocID="{EDAEF274-7EA8-4E6C-8F71-F37D7C18ADCC}" presName="node" presStyleLbl="node1" presStyleIdx="2" presStyleCnt="6" custScaleX="234968" custScaleY="156004" custRadScaleRad="140571" custRadScaleInc="-43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64263-498C-4E6D-BC64-6E95F17045D3}" type="pres">
      <dgm:prSet presAssocID="{EDAEF274-7EA8-4E6C-8F71-F37D7C18ADCC}" presName="dummy" presStyleCnt="0"/>
      <dgm:spPr/>
    </dgm:pt>
    <dgm:pt modelId="{E7472FBB-8E60-4B3E-81D9-75983B44407A}" type="pres">
      <dgm:prSet presAssocID="{268C1EC8-AE9C-4329-85F1-E1D09B58C264}" presName="sibTrans" presStyleLbl="sibTrans2D1" presStyleIdx="2" presStyleCnt="6"/>
      <dgm:spPr/>
      <dgm:t>
        <a:bodyPr/>
        <a:lstStyle/>
        <a:p>
          <a:endParaRPr lang="ru-RU"/>
        </a:p>
      </dgm:t>
    </dgm:pt>
    <dgm:pt modelId="{CBC2F409-D66D-4A83-BD0C-67F8C5DFCB9A}" type="pres">
      <dgm:prSet presAssocID="{CC2A35AF-83E6-44C5-BE1E-B47F80571E89}" presName="node" presStyleLbl="node1" presStyleIdx="3" presStyleCnt="6" custScaleX="262999" custScaleY="172676" custRadScaleRad="109997" custRadScaleInc="-10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142BF-1F1C-4F97-A373-8025F6492721}" type="pres">
      <dgm:prSet presAssocID="{CC2A35AF-83E6-44C5-BE1E-B47F80571E89}" presName="dummy" presStyleCnt="0"/>
      <dgm:spPr/>
    </dgm:pt>
    <dgm:pt modelId="{326B6338-4F63-44BF-9302-376762053347}" type="pres">
      <dgm:prSet presAssocID="{DE915D7F-3468-47CC-92B3-8F8483522DC2}" presName="sibTrans" presStyleLbl="sibTrans2D1" presStyleIdx="3" presStyleCnt="6"/>
      <dgm:spPr/>
      <dgm:t>
        <a:bodyPr/>
        <a:lstStyle/>
        <a:p>
          <a:endParaRPr lang="ru-RU"/>
        </a:p>
      </dgm:t>
    </dgm:pt>
    <dgm:pt modelId="{A0E14EE3-72DB-4EC5-B742-2DBAAFB710A0}" type="pres">
      <dgm:prSet presAssocID="{909170B9-1699-458B-BB24-79AA347A2FFE}" presName="node" presStyleLbl="node1" presStyleIdx="4" presStyleCnt="6" custScaleX="204883" custScaleY="158214" custRadScaleRad="132173" custRadScaleInc="34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1D431-283E-44EF-9A68-CC1945563900}" type="pres">
      <dgm:prSet presAssocID="{909170B9-1699-458B-BB24-79AA347A2FFE}" presName="dummy" presStyleCnt="0"/>
      <dgm:spPr/>
    </dgm:pt>
    <dgm:pt modelId="{70658020-71FC-483E-988F-E6BE4DC214F0}" type="pres">
      <dgm:prSet presAssocID="{016CBFE7-FFA1-469E-BD0E-C00556BD24F0}" presName="sibTrans" presStyleLbl="sibTrans2D1" presStyleIdx="4" presStyleCnt="6"/>
      <dgm:spPr/>
      <dgm:t>
        <a:bodyPr/>
        <a:lstStyle/>
        <a:p>
          <a:endParaRPr lang="ru-RU"/>
        </a:p>
      </dgm:t>
    </dgm:pt>
    <dgm:pt modelId="{706005DD-41FF-4832-B181-3087366BFB74}" type="pres">
      <dgm:prSet presAssocID="{059E5641-5B3F-4191-A7D5-02770C180FBF}" presName="node" presStyleLbl="node1" presStyleIdx="5" presStyleCnt="6" custScaleX="215201" custScaleY="161020" custRadScaleRad="136170" custRadScaleInc="-41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1698C-BDBA-4DE5-A63A-77F9CB9C771F}" type="pres">
      <dgm:prSet presAssocID="{059E5641-5B3F-4191-A7D5-02770C180FBF}" presName="dummy" presStyleCnt="0"/>
      <dgm:spPr/>
    </dgm:pt>
    <dgm:pt modelId="{C29D5B4D-357C-4177-B826-0E164747FA23}" type="pres">
      <dgm:prSet presAssocID="{B4B99761-86A2-4930-A37B-876659302130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20D3BDB5-276F-4762-B427-3F6A293BC34A}" srcId="{E15E3B43-6990-42BE-BA7D-471F54DD0C9C}" destId="{EC65551D-A1BC-4A9A-B252-407A2962748F}" srcOrd="0" destOrd="0" parTransId="{D1AE8D02-D433-41DB-997E-76AAE29DFECF}" sibTransId="{16EC0967-54E9-437F-A8CC-214DFA6AB51C}"/>
    <dgm:cxn modelId="{7A318C78-7871-43E1-8B65-37748EADA115}" srcId="{E15E3B43-6990-42BE-BA7D-471F54DD0C9C}" destId="{EDAEF274-7EA8-4E6C-8F71-F37D7C18ADCC}" srcOrd="2" destOrd="0" parTransId="{4FD9A581-380A-40CD-8E87-9986FEFC7DE0}" sibTransId="{268C1EC8-AE9C-4329-85F1-E1D09B58C264}"/>
    <dgm:cxn modelId="{CF24777A-77DF-4538-AF63-0711A30C0385}" type="presOf" srcId="{268C1EC8-AE9C-4329-85F1-E1D09B58C264}" destId="{E7472FBB-8E60-4B3E-81D9-75983B44407A}" srcOrd="0" destOrd="0" presId="urn:microsoft.com/office/officeart/2005/8/layout/radial6"/>
    <dgm:cxn modelId="{D4CEEF6F-D090-4178-9F4B-8517A183B861}" type="presOf" srcId="{016CBFE7-FFA1-469E-BD0E-C00556BD24F0}" destId="{70658020-71FC-483E-988F-E6BE4DC214F0}" srcOrd="0" destOrd="0" presId="urn:microsoft.com/office/officeart/2005/8/layout/radial6"/>
    <dgm:cxn modelId="{B88BF3A5-BDDE-4828-9ACF-2B3CE4B7815A}" type="presOf" srcId="{909170B9-1699-458B-BB24-79AA347A2FFE}" destId="{A0E14EE3-72DB-4EC5-B742-2DBAAFB710A0}" srcOrd="0" destOrd="0" presId="urn:microsoft.com/office/officeart/2005/8/layout/radial6"/>
    <dgm:cxn modelId="{7C255E61-B934-45FB-B659-7B72D4ABE2D6}" srcId="{E15E3B43-6990-42BE-BA7D-471F54DD0C9C}" destId="{909170B9-1699-458B-BB24-79AA347A2FFE}" srcOrd="4" destOrd="0" parTransId="{CE3928EF-9D33-48F2-9FAF-441338EB688C}" sibTransId="{016CBFE7-FFA1-469E-BD0E-C00556BD24F0}"/>
    <dgm:cxn modelId="{1072C3F6-786C-4BCE-A5E3-C47B15B26CFD}" type="presOf" srcId="{26DFF5A6-B681-4788-BE85-185DCA08DFE2}" destId="{C87917C0-F4E1-4073-BD3E-8E1E3CB9710A}" srcOrd="0" destOrd="0" presId="urn:microsoft.com/office/officeart/2005/8/layout/radial6"/>
    <dgm:cxn modelId="{353D9BF5-5287-4C13-AFC9-074C1DBDDE25}" type="presOf" srcId="{E15E3B43-6990-42BE-BA7D-471F54DD0C9C}" destId="{D72782EE-65DB-4089-99DD-A3BAFD4A09EF}" srcOrd="0" destOrd="0" presId="urn:microsoft.com/office/officeart/2005/8/layout/radial6"/>
    <dgm:cxn modelId="{B499B557-0BA3-42B4-BCFA-3F2EC5128EA4}" type="presOf" srcId="{16EC0967-54E9-437F-A8CC-214DFA6AB51C}" destId="{42255953-C3D5-4A33-9CD2-B6661451EE8C}" srcOrd="0" destOrd="0" presId="urn:microsoft.com/office/officeart/2005/8/layout/radial6"/>
    <dgm:cxn modelId="{2C2AE6E9-08C3-459E-A91F-795268D7553C}" type="presOf" srcId="{CC2A35AF-83E6-44C5-BE1E-B47F80571E89}" destId="{CBC2F409-D66D-4A83-BD0C-67F8C5DFCB9A}" srcOrd="0" destOrd="0" presId="urn:microsoft.com/office/officeart/2005/8/layout/radial6"/>
    <dgm:cxn modelId="{758F7BF5-D0D1-4B9B-A99E-D6071BFAC4D7}" srcId="{E15E3B43-6990-42BE-BA7D-471F54DD0C9C}" destId="{CC2A35AF-83E6-44C5-BE1E-B47F80571E89}" srcOrd="3" destOrd="0" parTransId="{2E5DC920-C9F7-4295-BDA8-784848E38EB1}" sibTransId="{DE915D7F-3468-47CC-92B3-8F8483522DC2}"/>
    <dgm:cxn modelId="{719DD628-7A43-4EAD-9FB0-EF73611F31A6}" type="presOf" srcId="{C2C7FDDB-4F82-42C3-8C85-9345718136E6}" destId="{6A97AA83-5BD9-4560-AEA9-56E4E3F2BC26}" srcOrd="0" destOrd="0" presId="urn:microsoft.com/office/officeart/2005/8/layout/radial6"/>
    <dgm:cxn modelId="{D986785A-E235-4C3A-A18D-15253F8495DE}" type="presOf" srcId="{DC2D4988-0442-4048-AD4E-A1CAE943E388}" destId="{3C7BB20F-0C11-4370-9A95-9EEB225C72CC}" srcOrd="0" destOrd="0" presId="urn:microsoft.com/office/officeart/2005/8/layout/radial6"/>
    <dgm:cxn modelId="{76D22C59-7FA6-4A44-AEB3-6DCDDB101EAC}" srcId="{E15E3B43-6990-42BE-BA7D-471F54DD0C9C}" destId="{26DFF5A6-B681-4788-BE85-185DCA08DFE2}" srcOrd="1" destOrd="0" parTransId="{EEA64F27-8B36-46D4-A748-286F997A5951}" sibTransId="{C2C7FDDB-4F82-42C3-8C85-9345718136E6}"/>
    <dgm:cxn modelId="{D1E82C81-049A-404E-874C-838C61687866}" srcId="{DC2D4988-0442-4048-AD4E-A1CAE943E388}" destId="{E15E3B43-6990-42BE-BA7D-471F54DD0C9C}" srcOrd="0" destOrd="0" parTransId="{761ADB50-8AD4-44AA-8979-8EB7153B6F17}" sibTransId="{67C94C8B-281D-4337-B3D9-FF351B29BB4B}"/>
    <dgm:cxn modelId="{DF89B29E-73ED-4CC7-B7DE-1A61140EA35D}" type="presOf" srcId="{EC65551D-A1BC-4A9A-B252-407A2962748F}" destId="{228BE428-E859-4364-BB3C-F9F911F72680}" srcOrd="0" destOrd="0" presId="urn:microsoft.com/office/officeart/2005/8/layout/radial6"/>
    <dgm:cxn modelId="{54A38D76-C514-410A-8E24-1632B2506E99}" srcId="{E15E3B43-6990-42BE-BA7D-471F54DD0C9C}" destId="{059E5641-5B3F-4191-A7D5-02770C180FBF}" srcOrd="5" destOrd="0" parTransId="{CBCA7A7A-DA93-4F9E-87C0-5A556CDBE99C}" sibTransId="{B4B99761-86A2-4930-A37B-876659302130}"/>
    <dgm:cxn modelId="{313643D5-DB68-40AC-97D2-80E50DC8F9B1}" type="presOf" srcId="{EDAEF274-7EA8-4E6C-8F71-F37D7C18ADCC}" destId="{D23CB715-4051-4F3D-8810-B66345B73309}" srcOrd="0" destOrd="0" presId="urn:microsoft.com/office/officeart/2005/8/layout/radial6"/>
    <dgm:cxn modelId="{09098046-2B81-4A2A-9D2B-004422E6FF08}" type="presOf" srcId="{B4B99761-86A2-4930-A37B-876659302130}" destId="{C29D5B4D-357C-4177-B826-0E164747FA23}" srcOrd="0" destOrd="0" presId="urn:microsoft.com/office/officeart/2005/8/layout/radial6"/>
    <dgm:cxn modelId="{18F586CE-2F58-4F9B-BF87-8923651AC8FF}" type="presOf" srcId="{059E5641-5B3F-4191-A7D5-02770C180FBF}" destId="{706005DD-41FF-4832-B181-3087366BFB74}" srcOrd="0" destOrd="0" presId="urn:microsoft.com/office/officeart/2005/8/layout/radial6"/>
    <dgm:cxn modelId="{BEF7BE86-48F4-44C3-A823-3AAD5A8336E4}" type="presOf" srcId="{DE915D7F-3468-47CC-92B3-8F8483522DC2}" destId="{326B6338-4F63-44BF-9302-376762053347}" srcOrd="0" destOrd="0" presId="urn:microsoft.com/office/officeart/2005/8/layout/radial6"/>
    <dgm:cxn modelId="{DD91964F-EF22-4515-BBC6-54B84EC279BA}" type="presParOf" srcId="{3C7BB20F-0C11-4370-9A95-9EEB225C72CC}" destId="{D72782EE-65DB-4089-99DD-A3BAFD4A09EF}" srcOrd="0" destOrd="0" presId="urn:microsoft.com/office/officeart/2005/8/layout/radial6"/>
    <dgm:cxn modelId="{50632608-BE9F-474B-9053-8EE42A34091B}" type="presParOf" srcId="{3C7BB20F-0C11-4370-9A95-9EEB225C72CC}" destId="{228BE428-E859-4364-BB3C-F9F911F72680}" srcOrd="1" destOrd="0" presId="urn:microsoft.com/office/officeart/2005/8/layout/radial6"/>
    <dgm:cxn modelId="{71774B2E-ED57-4CA7-BB23-F3F43251BC3C}" type="presParOf" srcId="{3C7BB20F-0C11-4370-9A95-9EEB225C72CC}" destId="{1AFFD401-B7A4-493C-B487-4696A243B82F}" srcOrd="2" destOrd="0" presId="urn:microsoft.com/office/officeart/2005/8/layout/radial6"/>
    <dgm:cxn modelId="{44C73A63-2276-4701-B734-B88A4C48E9B8}" type="presParOf" srcId="{3C7BB20F-0C11-4370-9A95-9EEB225C72CC}" destId="{42255953-C3D5-4A33-9CD2-B6661451EE8C}" srcOrd="3" destOrd="0" presId="urn:microsoft.com/office/officeart/2005/8/layout/radial6"/>
    <dgm:cxn modelId="{3FAA2B70-A283-466E-B217-28D95485E911}" type="presParOf" srcId="{3C7BB20F-0C11-4370-9A95-9EEB225C72CC}" destId="{C87917C0-F4E1-4073-BD3E-8E1E3CB9710A}" srcOrd="4" destOrd="0" presId="urn:microsoft.com/office/officeart/2005/8/layout/radial6"/>
    <dgm:cxn modelId="{86A52E95-3795-47BA-A81E-41B541558BB9}" type="presParOf" srcId="{3C7BB20F-0C11-4370-9A95-9EEB225C72CC}" destId="{9AF47644-3A73-4066-AD79-BC838C992523}" srcOrd="5" destOrd="0" presId="urn:microsoft.com/office/officeart/2005/8/layout/radial6"/>
    <dgm:cxn modelId="{D7D00580-09B8-4F45-B185-F6F008384FE9}" type="presParOf" srcId="{3C7BB20F-0C11-4370-9A95-9EEB225C72CC}" destId="{6A97AA83-5BD9-4560-AEA9-56E4E3F2BC26}" srcOrd="6" destOrd="0" presId="urn:microsoft.com/office/officeart/2005/8/layout/radial6"/>
    <dgm:cxn modelId="{AB2205B5-49B1-49D1-B4A2-66FCB39127DE}" type="presParOf" srcId="{3C7BB20F-0C11-4370-9A95-9EEB225C72CC}" destId="{D23CB715-4051-4F3D-8810-B66345B73309}" srcOrd="7" destOrd="0" presId="urn:microsoft.com/office/officeart/2005/8/layout/radial6"/>
    <dgm:cxn modelId="{EFD4D0AF-ABBB-4598-B617-1545B68FBB93}" type="presParOf" srcId="{3C7BB20F-0C11-4370-9A95-9EEB225C72CC}" destId="{86D64263-498C-4E6D-BC64-6E95F17045D3}" srcOrd="8" destOrd="0" presId="urn:microsoft.com/office/officeart/2005/8/layout/radial6"/>
    <dgm:cxn modelId="{AE26D598-7764-4941-8835-99518AF70589}" type="presParOf" srcId="{3C7BB20F-0C11-4370-9A95-9EEB225C72CC}" destId="{E7472FBB-8E60-4B3E-81D9-75983B44407A}" srcOrd="9" destOrd="0" presId="urn:microsoft.com/office/officeart/2005/8/layout/radial6"/>
    <dgm:cxn modelId="{6FC5718E-1A7C-40E8-87C6-DAC217DBF897}" type="presParOf" srcId="{3C7BB20F-0C11-4370-9A95-9EEB225C72CC}" destId="{CBC2F409-D66D-4A83-BD0C-67F8C5DFCB9A}" srcOrd="10" destOrd="0" presId="urn:microsoft.com/office/officeart/2005/8/layout/radial6"/>
    <dgm:cxn modelId="{E3C76997-225E-4E8F-9EA6-98A94E0BF12B}" type="presParOf" srcId="{3C7BB20F-0C11-4370-9A95-9EEB225C72CC}" destId="{0C3142BF-1F1C-4F97-A373-8025F6492721}" srcOrd="11" destOrd="0" presId="urn:microsoft.com/office/officeart/2005/8/layout/radial6"/>
    <dgm:cxn modelId="{CC8120F1-C345-4AB8-9F4F-0F1D5EE79FA6}" type="presParOf" srcId="{3C7BB20F-0C11-4370-9A95-9EEB225C72CC}" destId="{326B6338-4F63-44BF-9302-376762053347}" srcOrd="12" destOrd="0" presId="urn:microsoft.com/office/officeart/2005/8/layout/radial6"/>
    <dgm:cxn modelId="{826B63F2-F3C0-4E8A-B6C7-D59A4B60183D}" type="presParOf" srcId="{3C7BB20F-0C11-4370-9A95-9EEB225C72CC}" destId="{A0E14EE3-72DB-4EC5-B742-2DBAAFB710A0}" srcOrd="13" destOrd="0" presId="urn:microsoft.com/office/officeart/2005/8/layout/radial6"/>
    <dgm:cxn modelId="{B0A203F3-20D8-4072-B6D1-0A05AE2597C9}" type="presParOf" srcId="{3C7BB20F-0C11-4370-9A95-9EEB225C72CC}" destId="{9AA1D431-283E-44EF-9A68-CC1945563900}" srcOrd="14" destOrd="0" presId="urn:microsoft.com/office/officeart/2005/8/layout/radial6"/>
    <dgm:cxn modelId="{D9E4D36B-3391-4E6C-84E9-4166DBA7A310}" type="presParOf" srcId="{3C7BB20F-0C11-4370-9A95-9EEB225C72CC}" destId="{70658020-71FC-483E-988F-E6BE4DC214F0}" srcOrd="15" destOrd="0" presId="urn:microsoft.com/office/officeart/2005/8/layout/radial6"/>
    <dgm:cxn modelId="{0B2C62D3-68AE-468A-9D10-B32866708447}" type="presParOf" srcId="{3C7BB20F-0C11-4370-9A95-9EEB225C72CC}" destId="{706005DD-41FF-4832-B181-3087366BFB74}" srcOrd="16" destOrd="0" presId="urn:microsoft.com/office/officeart/2005/8/layout/radial6"/>
    <dgm:cxn modelId="{9B4E46AF-2A90-4722-A9FF-18630DFE7C46}" type="presParOf" srcId="{3C7BB20F-0C11-4370-9A95-9EEB225C72CC}" destId="{9851698C-BDBA-4DE5-A63A-77F9CB9C771F}" srcOrd="17" destOrd="0" presId="urn:microsoft.com/office/officeart/2005/8/layout/radial6"/>
    <dgm:cxn modelId="{161F4E6E-F9C7-48D9-BC62-AA13B64AFE09}" type="presParOf" srcId="{3C7BB20F-0C11-4370-9A95-9EEB225C72CC}" destId="{C29D5B4D-357C-4177-B826-0E164747FA23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2D4988-0442-4048-AD4E-A1CAE943E388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#8" csCatId="colorful" phldr="1"/>
      <dgm:spPr/>
      <dgm:t>
        <a:bodyPr/>
        <a:lstStyle/>
        <a:p>
          <a:endParaRPr lang="ru-RU"/>
        </a:p>
      </dgm:t>
    </dgm:pt>
    <dgm:pt modelId="{E15E3B43-6990-42BE-BA7D-471F54DD0C9C}">
      <dgm:prSet phldrT="[Текст]" custT="1"/>
      <dgm:spPr>
        <a:noFill/>
      </dgm:spPr>
      <dgm:t>
        <a:bodyPr/>
        <a:lstStyle/>
        <a:p>
          <a:r>
            <a:rPr lang="ru-RU" sz="3200" b="1" i="0" dirty="0" smtClean="0">
              <a:solidFill>
                <a:schemeClr val="tx2"/>
              </a:solidFill>
            </a:rPr>
            <a:t>Химические факторы</a:t>
          </a:r>
          <a:endParaRPr lang="ru-RU" sz="3200" b="1" i="0" dirty="0">
            <a:solidFill>
              <a:schemeClr val="tx2"/>
            </a:solidFill>
          </a:endParaRPr>
        </a:p>
      </dgm:t>
    </dgm:pt>
    <dgm:pt modelId="{761ADB50-8AD4-44AA-8979-8EB7153B6F17}" type="parTrans" cxnId="{D1E82C81-049A-404E-874C-838C61687866}">
      <dgm:prSet/>
      <dgm:spPr/>
      <dgm:t>
        <a:bodyPr/>
        <a:lstStyle/>
        <a:p>
          <a:endParaRPr lang="ru-RU" sz="1600"/>
        </a:p>
      </dgm:t>
    </dgm:pt>
    <dgm:pt modelId="{67C94C8B-281D-4337-B3D9-FF351B29BB4B}" type="sibTrans" cxnId="{D1E82C81-049A-404E-874C-838C61687866}">
      <dgm:prSet/>
      <dgm:spPr/>
      <dgm:t>
        <a:bodyPr/>
        <a:lstStyle/>
        <a:p>
          <a:endParaRPr lang="ru-RU" sz="1600"/>
        </a:p>
      </dgm:t>
    </dgm:pt>
    <dgm:pt modelId="{EC65551D-A1BC-4A9A-B252-407A2962748F}">
      <dgm:prSet phldrT="[Текст]" custT="1"/>
      <dgm:spPr>
        <a:solidFill>
          <a:schemeClr val="accent3">
            <a:lumMod val="75000"/>
            <a:alpha val="97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Гормоны </a:t>
          </a:r>
          <a:endParaRPr lang="ru-RU" sz="1600" b="1" dirty="0">
            <a:solidFill>
              <a:schemeClr val="bg1"/>
            </a:solidFill>
          </a:endParaRPr>
        </a:p>
      </dgm:t>
    </dgm:pt>
    <dgm:pt modelId="{D1AE8D02-D433-41DB-997E-76AAE29DFECF}" type="parTrans" cxnId="{20D3BDB5-276F-4762-B427-3F6A293BC34A}">
      <dgm:prSet/>
      <dgm:spPr/>
      <dgm:t>
        <a:bodyPr/>
        <a:lstStyle/>
        <a:p>
          <a:endParaRPr lang="ru-RU" sz="1600"/>
        </a:p>
      </dgm:t>
    </dgm:pt>
    <dgm:pt modelId="{16EC0967-54E9-437F-A8CC-214DFA6AB51C}" type="sibTrans" cxnId="{20D3BDB5-276F-4762-B427-3F6A293BC34A}">
      <dgm:prSet/>
      <dgm:spPr/>
      <dgm:t>
        <a:bodyPr/>
        <a:lstStyle/>
        <a:p>
          <a:endParaRPr lang="ru-RU" sz="1600"/>
        </a:p>
      </dgm:t>
    </dgm:pt>
    <dgm:pt modelId="{909170B9-1699-458B-BB24-79AA347A2FFE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</a:rPr>
            <a:t>Ферменты </a:t>
          </a:r>
          <a:endParaRPr lang="ru-RU" sz="1600" b="1" dirty="0">
            <a:solidFill>
              <a:schemeClr val="tx2">
                <a:lumMod val="50000"/>
              </a:schemeClr>
            </a:solidFill>
          </a:endParaRPr>
        </a:p>
      </dgm:t>
    </dgm:pt>
    <dgm:pt modelId="{CE3928EF-9D33-48F2-9FAF-441338EB688C}" type="parTrans" cxnId="{7C255E61-B934-45FB-B659-7B72D4ABE2D6}">
      <dgm:prSet/>
      <dgm:spPr/>
      <dgm:t>
        <a:bodyPr/>
        <a:lstStyle/>
        <a:p>
          <a:endParaRPr lang="ru-RU" sz="1600"/>
        </a:p>
      </dgm:t>
    </dgm:pt>
    <dgm:pt modelId="{016CBFE7-FFA1-469E-BD0E-C00556BD24F0}" type="sibTrans" cxnId="{7C255E61-B934-45FB-B659-7B72D4ABE2D6}">
      <dgm:prSet/>
      <dgm:spPr/>
      <dgm:t>
        <a:bodyPr/>
        <a:lstStyle/>
        <a:p>
          <a:endParaRPr lang="ru-RU" sz="1600"/>
        </a:p>
      </dgm:t>
    </dgm:pt>
    <dgm:pt modelId="{059E5641-5B3F-4191-A7D5-02770C180FBF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</a:rPr>
            <a:t>Антибиотики </a:t>
          </a:r>
          <a:endParaRPr lang="ru-RU" sz="1600" b="1" dirty="0">
            <a:solidFill>
              <a:schemeClr val="tx2">
                <a:lumMod val="50000"/>
              </a:schemeClr>
            </a:solidFill>
          </a:endParaRPr>
        </a:p>
      </dgm:t>
    </dgm:pt>
    <dgm:pt modelId="{CBCA7A7A-DA93-4F9E-87C0-5A556CDBE99C}" type="parTrans" cxnId="{54A38D76-C514-410A-8E24-1632B2506E99}">
      <dgm:prSet/>
      <dgm:spPr/>
      <dgm:t>
        <a:bodyPr/>
        <a:lstStyle/>
        <a:p>
          <a:endParaRPr lang="ru-RU" sz="1600"/>
        </a:p>
      </dgm:t>
    </dgm:pt>
    <dgm:pt modelId="{B4B99761-86A2-4930-A37B-876659302130}" type="sibTrans" cxnId="{54A38D76-C514-410A-8E24-1632B2506E99}">
      <dgm:prSet/>
      <dgm:spPr/>
      <dgm:t>
        <a:bodyPr/>
        <a:lstStyle/>
        <a:p>
          <a:endParaRPr lang="ru-RU" sz="1600"/>
        </a:p>
      </dgm:t>
    </dgm:pt>
    <dgm:pt modelId="{EDAEF274-7EA8-4E6C-8F71-F37D7C18ADCC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</a:rPr>
            <a:t>Белковые  препараты </a:t>
          </a:r>
          <a:endParaRPr lang="ru-RU" sz="1600" b="1" dirty="0">
            <a:solidFill>
              <a:schemeClr val="tx2">
                <a:lumMod val="50000"/>
              </a:schemeClr>
            </a:solidFill>
          </a:endParaRPr>
        </a:p>
      </dgm:t>
    </dgm:pt>
    <dgm:pt modelId="{4FD9A581-380A-40CD-8E87-9986FEFC7DE0}" type="parTrans" cxnId="{7A318C78-7871-43E1-8B65-37748EADA115}">
      <dgm:prSet/>
      <dgm:spPr/>
      <dgm:t>
        <a:bodyPr/>
        <a:lstStyle/>
        <a:p>
          <a:endParaRPr lang="ru-RU" sz="1600"/>
        </a:p>
      </dgm:t>
    </dgm:pt>
    <dgm:pt modelId="{268C1EC8-AE9C-4329-85F1-E1D09B58C264}" type="sibTrans" cxnId="{7A318C78-7871-43E1-8B65-37748EADA115}">
      <dgm:prSet/>
      <dgm:spPr/>
      <dgm:t>
        <a:bodyPr/>
        <a:lstStyle/>
        <a:p>
          <a:endParaRPr lang="ru-RU" sz="1600"/>
        </a:p>
      </dgm:t>
    </dgm:pt>
    <dgm:pt modelId="{26DFF5A6-B681-4788-BE85-185DCA08DFE2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</a:rPr>
            <a:t>Витамины </a:t>
          </a:r>
          <a:endParaRPr lang="ru-RU" sz="1600" b="1" dirty="0">
            <a:solidFill>
              <a:schemeClr val="tx2">
                <a:lumMod val="50000"/>
              </a:schemeClr>
            </a:solidFill>
          </a:endParaRPr>
        </a:p>
      </dgm:t>
    </dgm:pt>
    <dgm:pt modelId="{EEA64F27-8B36-46D4-A748-286F997A5951}" type="parTrans" cxnId="{76D22C59-7FA6-4A44-AEB3-6DCDDB101EAC}">
      <dgm:prSet/>
      <dgm:spPr/>
      <dgm:t>
        <a:bodyPr/>
        <a:lstStyle/>
        <a:p>
          <a:endParaRPr lang="ru-RU" sz="1600"/>
        </a:p>
      </dgm:t>
    </dgm:pt>
    <dgm:pt modelId="{C2C7FDDB-4F82-42C3-8C85-9345718136E6}" type="sibTrans" cxnId="{76D22C59-7FA6-4A44-AEB3-6DCDDB101EAC}">
      <dgm:prSet/>
      <dgm:spPr/>
      <dgm:t>
        <a:bodyPr/>
        <a:lstStyle/>
        <a:p>
          <a:endParaRPr lang="ru-RU" sz="1600"/>
        </a:p>
      </dgm:t>
    </dgm:pt>
    <dgm:pt modelId="{3C7BB20F-0C11-4370-9A95-9EEB225C72CC}" type="pres">
      <dgm:prSet presAssocID="{DC2D4988-0442-4048-AD4E-A1CAE943E38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2782EE-65DB-4089-99DD-A3BAFD4A09EF}" type="pres">
      <dgm:prSet presAssocID="{E15E3B43-6990-42BE-BA7D-471F54DD0C9C}" presName="centerShape" presStyleLbl="node0" presStyleIdx="0" presStyleCnt="1" custScaleX="228918" custScaleY="141526" custLinFactNeighborY="-2059"/>
      <dgm:spPr/>
      <dgm:t>
        <a:bodyPr/>
        <a:lstStyle/>
        <a:p>
          <a:endParaRPr lang="ru-RU"/>
        </a:p>
      </dgm:t>
    </dgm:pt>
    <dgm:pt modelId="{228BE428-E859-4364-BB3C-F9F911F72680}" type="pres">
      <dgm:prSet presAssocID="{EC65551D-A1BC-4A9A-B252-407A2962748F}" presName="node" presStyleLbl="node1" presStyleIdx="0" presStyleCnt="5" custScaleX="216044" custScaleY="144468" custRadScaleRad="105033" custRadScaleInc="37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FD401-B7A4-493C-B487-4696A243B82F}" type="pres">
      <dgm:prSet presAssocID="{EC65551D-A1BC-4A9A-B252-407A2962748F}" presName="dummy" presStyleCnt="0"/>
      <dgm:spPr/>
    </dgm:pt>
    <dgm:pt modelId="{42255953-C3D5-4A33-9CD2-B6661451EE8C}" type="pres">
      <dgm:prSet presAssocID="{16EC0967-54E9-437F-A8CC-214DFA6AB51C}" presName="sibTrans" presStyleLbl="sibTrans2D1" presStyleIdx="0" presStyleCnt="5" custScaleX="95423"/>
      <dgm:spPr/>
      <dgm:t>
        <a:bodyPr/>
        <a:lstStyle/>
        <a:p>
          <a:endParaRPr lang="ru-RU"/>
        </a:p>
      </dgm:t>
    </dgm:pt>
    <dgm:pt modelId="{C87917C0-F4E1-4073-BD3E-8E1E3CB9710A}" type="pres">
      <dgm:prSet presAssocID="{26DFF5A6-B681-4788-BE85-185DCA08DFE2}" presName="node" presStyleLbl="node1" presStyleIdx="1" presStyleCnt="5" custScaleX="252626" custScaleY="161019" custRadScaleRad="141762" custRadScaleInc="46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F47644-3A73-4066-AD79-BC838C992523}" type="pres">
      <dgm:prSet presAssocID="{26DFF5A6-B681-4788-BE85-185DCA08DFE2}" presName="dummy" presStyleCnt="0"/>
      <dgm:spPr/>
    </dgm:pt>
    <dgm:pt modelId="{6A97AA83-5BD9-4560-AEA9-56E4E3F2BC26}" type="pres">
      <dgm:prSet presAssocID="{C2C7FDDB-4F82-42C3-8C85-9345718136E6}" presName="sibTrans" presStyleLbl="sibTrans2D1" presStyleIdx="1" presStyleCnt="5"/>
      <dgm:spPr/>
      <dgm:t>
        <a:bodyPr/>
        <a:lstStyle/>
        <a:p>
          <a:endParaRPr lang="ru-RU"/>
        </a:p>
      </dgm:t>
    </dgm:pt>
    <dgm:pt modelId="{D23CB715-4051-4F3D-8810-B66345B73309}" type="pres">
      <dgm:prSet presAssocID="{EDAEF274-7EA8-4E6C-8F71-F37D7C18ADCC}" presName="node" presStyleLbl="node1" presStyleIdx="2" presStyleCnt="5" custScaleX="234968" custScaleY="156004" custRadScaleRad="140571" custRadScaleInc="-43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64263-498C-4E6D-BC64-6E95F17045D3}" type="pres">
      <dgm:prSet presAssocID="{EDAEF274-7EA8-4E6C-8F71-F37D7C18ADCC}" presName="dummy" presStyleCnt="0"/>
      <dgm:spPr/>
    </dgm:pt>
    <dgm:pt modelId="{E7472FBB-8E60-4B3E-81D9-75983B44407A}" type="pres">
      <dgm:prSet presAssocID="{268C1EC8-AE9C-4329-85F1-E1D09B58C264}" presName="sibTrans" presStyleLbl="sibTrans2D1" presStyleIdx="2" presStyleCnt="5" custScaleX="111116"/>
      <dgm:spPr/>
      <dgm:t>
        <a:bodyPr/>
        <a:lstStyle/>
        <a:p>
          <a:endParaRPr lang="ru-RU"/>
        </a:p>
      </dgm:t>
    </dgm:pt>
    <dgm:pt modelId="{A0E14EE3-72DB-4EC5-B742-2DBAAFB710A0}" type="pres">
      <dgm:prSet presAssocID="{909170B9-1699-458B-BB24-79AA347A2FFE}" presName="node" presStyleLbl="node1" presStyleIdx="3" presStyleCnt="5" custScaleX="204883" custScaleY="158214" custRadScaleRad="132173" custRadScaleInc="34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1D431-283E-44EF-9A68-CC1945563900}" type="pres">
      <dgm:prSet presAssocID="{909170B9-1699-458B-BB24-79AA347A2FFE}" presName="dummy" presStyleCnt="0"/>
      <dgm:spPr/>
    </dgm:pt>
    <dgm:pt modelId="{70658020-71FC-483E-988F-E6BE4DC214F0}" type="pres">
      <dgm:prSet presAssocID="{016CBFE7-FFA1-469E-BD0E-C00556BD24F0}" presName="sibTrans" presStyleLbl="sibTrans2D1" presStyleIdx="3" presStyleCnt="5"/>
      <dgm:spPr/>
      <dgm:t>
        <a:bodyPr/>
        <a:lstStyle/>
        <a:p>
          <a:endParaRPr lang="ru-RU"/>
        </a:p>
      </dgm:t>
    </dgm:pt>
    <dgm:pt modelId="{706005DD-41FF-4832-B181-3087366BFB74}" type="pres">
      <dgm:prSet presAssocID="{059E5641-5B3F-4191-A7D5-02770C180FBF}" presName="node" presStyleLbl="node1" presStyleIdx="4" presStyleCnt="5" custScaleX="215201" custScaleY="161020" custRadScaleRad="136170" custRadScaleInc="-41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1698C-BDBA-4DE5-A63A-77F9CB9C771F}" type="pres">
      <dgm:prSet presAssocID="{059E5641-5B3F-4191-A7D5-02770C180FBF}" presName="dummy" presStyleCnt="0"/>
      <dgm:spPr/>
    </dgm:pt>
    <dgm:pt modelId="{C29D5B4D-357C-4177-B826-0E164747FA23}" type="pres">
      <dgm:prSet presAssocID="{B4B99761-86A2-4930-A37B-876659302130}" presName="sibTrans" presStyleLbl="sibTrans2D1" presStyleIdx="4" presStyleCnt="5" custScaleX="99252"/>
      <dgm:spPr/>
      <dgm:t>
        <a:bodyPr/>
        <a:lstStyle/>
        <a:p>
          <a:endParaRPr lang="ru-RU"/>
        </a:p>
      </dgm:t>
    </dgm:pt>
  </dgm:ptLst>
  <dgm:cxnLst>
    <dgm:cxn modelId="{F1BE7D81-EB52-4141-ADEE-C3373ED17696}" type="presOf" srcId="{C2C7FDDB-4F82-42C3-8C85-9345718136E6}" destId="{6A97AA83-5BD9-4560-AEA9-56E4E3F2BC26}" srcOrd="0" destOrd="0" presId="urn:microsoft.com/office/officeart/2005/8/layout/radial6"/>
    <dgm:cxn modelId="{20D3BDB5-276F-4762-B427-3F6A293BC34A}" srcId="{E15E3B43-6990-42BE-BA7D-471F54DD0C9C}" destId="{EC65551D-A1BC-4A9A-B252-407A2962748F}" srcOrd="0" destOrd="0" parTransId="{D1AE8D02-D433-41DB-997E-76AAE29DFECF}" sibTransId="{16EC0967-54E9-437F-A8CC-214DFA6AB51C}"/>
    <dgm:cxn modelId="{7A318C78-7871-43E1-8B65-37748EADA115}" srcId="{E15E3B43-6990-42BE-BA7D-471F54DD0C9C}" destId="{EDAEF274-7EA8-4E6C-8F71-F37D7C18ADCC}" srcOrd="2" destOrd="0" parTransId="{4FD9A581-380A-40CD-8E87-9986FEFC7DE0}" sibTransId="{268C1EC8-AE9C-4329-85F1-E1D09B58C264}"/>
    <dgm:cxn modelId="{02926924-75BD-462C-B3AC-80C6F25D6884}" type="presOf" srcId="{016CBFE7-FFA1-469E-BD0E-C00556BD24F0}" destId="{70658020-71FC-483E-988F-E6BE4DC214F0}" srcOrd="0" destOrd="0" presId="urn:microsoft.com/office/officeart/2005/8/layout/radial6"/>
    <dgm:cxn modelId="{CF5C99E3-F1D6-4378-8E48-AF3D889A25FE}" type="presOf" srcId="{E15E3B43-6990-42BE-BA7D-471F54DD0C9C}" destId="{D72782EE-65DB-4089-99DD-A3BAFD4A09EF}" srcOrd="0" destOrd="0" presId="urn:microsoft.com/office/officeart/2005/8/layout/radial6"/>
    <dgm:cxn modelId="{A809E25E-BAEB-4567-B3B8-27B907FE3591}" type="presOf" srcId="{B4B99761-86A2-4930-A37B-876659302130}" destId="{C29D5B4D-357C-4177-B826-0E164747FA23}" srcOrd="0" destOrd="0" presId="urn:microsoft.com/office/officeart/2005/8/layout/radial6"/>
    <dgm:cxn modelId="{7C255E61-B934-45FB-B659-7B72D4ABE2D6}" srcId="{E15E3B43-6990-42BE-BA7D-471F54DD0C9C}" destId="{909170B9-1699-458B-BB24-79AA347A2FFE}" srcOrd="3" destOrd="0" parTransId="{CE3928EF-9D33-48F2-9FAF-441338EB688C}" sibTransId="{016CBFE7-FFA1-469E-BD0E-C00556BD24F0}"/>
    <dgm:cxn modelId="{8F708A83-D11B-4F4B-9692-BF97D63E309B}" type="presOf" srcId="{DC2D4988-0442-4048-AD4E-A1CAE943E388}" destId="{3C7BB20F-0C11-4370-9A95-9EEB225C72CC}" srcOrd="0" destOrd="0" presId="urn:microsoft.com/office/officeart/2005/8/layout/radial6"/>
    <dgm:cxn modelId="{097A906C-2CCB-4929-9F8E-DB653CBCDD7E}" type="presOf" srcId="{EC65551D-A1BC-4A9A-B252-407A2962748F}" destId="{228BE428-E859-4364-BB3C-F9F911F72680}" srcOrd="0" destOrd="0" presId="urn:microsoft.com/office/officeart/2005/8/layout/radial6"/>
    <dgm:cxn modelId="{2868F575-3BA6-4E4C-A128-AA262363B6C3}" type="presOf" srcId="{EDAEF274-7EA8-4E6C-8F71-F37D7C18ADCC}" destId="{D23CB715-4051-4F3D-8810-B66345B73309}" srcOrd="0" destOrd="0" presId="urn:microsoft.com/office/officeart/2005/8/layout/radial6"/>
    <dgm:cxn modelId="{0556EFF1-FA92-4DEA-9A0C-4C73B7E8A569}" type="presOf" srcId="{059E5641-5B3F-4191-A7D5-02770C180FBF}" destId="{706005DD-41FF-4832-B181-3087366BFB74}" srcOrd="0" destOrd="0" presId="urn:microsoft.com/office/officeart/2005/8/layout/radial6"/>
    <dgm:cxn modelId="{76D22C59-7FA6-4A44-AEB3-6DCDDB101EAC}" srcId="{E15E3B43-6990-42BE-BA7D-471F54DD0C9C}" destId="{26DFF5A6-B681-4788-BE85-185DCA08DFE2}" srcOrd="1" destOrd="0" parTransId="{EEA64F27-8B36-46D4-A748-286F997A5951}" sibTransId="{C2C7FDDB-4F82-42C3-8C85-9345718136E6}"/>
    <dgm:cxn modelId="{D1E82C81-049A-404E-874C-838C61687866}" srcId="{DC2D4988-0442-4048-AD4E-A1CAE943E388}" destId="{E15E3B43-6990-42BE-BA7D-471F54DD0C9C}" srcOrd="0" destOrd="0" parTransId="{761ADB50-8AD4-44AA-8979-8EB7153B6F17}" sibTransId="{67C94C8B-281D-4337-B3D9-FF351B29BB4B}"/>
    <dgm:cxn modelId="{54A38D76-C514-410A-8E24-1632B2506E99}" srcId="{E15E3B43-6990-42BE-BA7D-471F54DD0C9C}" destId="{059E5641-5B3F-4191-A7D5-02770C180FBF}" srcOrd="4" destOrd="0" parTransId="{CBCA7A7A-DA93-4F9E-87C0-5A556CDBE99C}" sibTransId="{B4B99761-86A2-4930-A37B-876659302130}"/>
    <dgm:cxn modelId="{B1BD9531-3CC5-4C24-90B5-755BAEE5CB8A}" type="presOf" srcId="{909170B9-1699-458B-BB24-79AA347A2FFE}" destId="{A0E14EE3-72DB-4EC5-B742-2DBAAFB710A0}" srcOrd="0" destOrd="0" presId="urn:microsoft.com/office/officeart/2005/8/layout/radial6"/>
    <dgm:cxn modelId="{CAF12348-2764-43C6-8C47-D6D3E269CFED}" type="presOf" srcId="{16EC0967-54E9-437F-A8CC-214DFA6AB51C}" destId="{42255953-C3D5-4A33-9CD2-B6661451EE8C}" srcOrd="0" destOrd="0" presId="urn:microsoft.com/office/officeart/2005/8/layout/radial6"/>
    <dgm:cxn modelId="{56ACC1D2-C397-4AE0-81C3-8864B10A4E86}" type="presOf" srcId="{268C1EC8-AE9C-4329-85F1-E1D09B58C264}" destId="{E7472FBB-8E60-4B3E-81D9-75983B44407A}" srcOrd="0" destOrd="0" presId="urn:microsoft.com/office/officeart/2005/8/layout/radial6"/>
    <dgm:cxn modelId="{47B0345E-DED5-40B8-B196-51D7C506AEF8}" type="presOf" srcId="{26DFF5A6-B681-4788-BE85-185DCA08DFE2}" destId="{C87917C0-F4E1-4073-BD3E-8E1E3CB9710A}" srcOrd="0" destOrd="0" presId="urn:microsoft.com/office/officeart/2005/8/layout/radial6"/>
    <dgm:cxn modelId="{9A84591E-527F-485D-90B8-FA937F0E76C3}" type="presParOf" srcId="{3C7BB20F-0C11-4370-9A95-9EEB225C72CC}" destId="{D72782EE-65DB-4089-99DD-A3BAFD4A09EF}" srcOrd="0" destOrd="0" presId="urn:microsoft.com/office/officeart/2005/8/layout/radial6"/>
    <dgm:cxn modelId="{ACE1996C-084B-4CAB-A296-249ABFA6079C}" type="presParOf" srcId="{3C7BB20F-0C11-4370-9A95-9EEB225C72CC}" destId="{228BE428-E859-4364-BB3C-F9F911F72680}" srcOrd="1" destOrd="0" presId="urn:microsoft.com/office/officeart/2005/8/layout/radial6"/>
    <dgm:cxn modelId="{ACFFA324-AD24-437D-ADE8-C10448E58AD6}" type="presParOf" srcId="{3C7BB20F-0C11-4370-9A95-9EEB225C72CC}" destId="{1AFFD401-B7A4-493C-B487-4696A243B82F}" srcOrd="2" destOrd="0" presId="urn:microsoft.com/office/officeart/2005/8/layout/radial6"/>
    <dgm:cxn modelId="{F18A1DDC-3A94-48CD-A2AE-115CE4CDF074}" type="presParOf" srcId="{3C7BB20F-0C11-4370-9A95-9EEB225C72CC}" destId="{42255953-C3D5-4A33-9CD2-B6661451EE8C}" srcOrd="3" destOrd="0" presId="urn:microsoft.com/office/officeart/2005/8/layout/radial6"/>
    <dgm:cxn modelId="{A79FD25A-C704-407E-9BEE-0DD32D603D07}" type="presParOf" srcId="{3C7BB20F-0C11-4370-9A95-9EEB225C72CC}" destId="{C87917C0-F4E1-4073-BD3E-8E1E3CB9710A}" srcOrd="4" destOrd="0" presId="urn:microsoft.com/office/officeart/2005/8/layout/radial6"/>
    <dgm:cxn modelId="{4E710CC3-90C7-4516-A77B-76F7B57BC4FE}" type="presParOf" srcId="{3C7BB20F-0C11-4370-9A95-9EEB225C72CC}" destId="{9AF47644-3A73-4066-AD79-BC838C992523}" srcOrd="5" destOrd="0" presId="urn:microsoft.com/office/officeart/2005/8/layout/radial6"/>
    <dgm:cxn modelId="{8252ACAE-BAA6-400F-8E7F-D4A20E11173E}" type="presParOf" srcId="{3C7BB20F-0C11-4370-9A95-9EEB225C72CC}" destId="{6A97AA83-5BD9-4560-AEA9-56E4E3F2BC26}" srcOrd="6" destOrd="0" presId="urn:microsoft.com/office/officeart/2005/8/layout/radial6"/>
    <dgm:cxn modelId="{1046201A-A751-4A0E-AB91-151E4707283B}" type="presParOf" srcId="{3C7BB20F-0C11-4370-9A95-9EEB225C72CC}" destId="{D23CB715-4051-4F3D-8810-B66345B73309}" srcOrd="7" destOrd="0" presId="urn:microsoft.com/office/officeart/2005/8/layout/radial6"/>
    <dgm:cxn modelId="{1EDF56D6-A578-4BC3-BA5A-D404BCC227B0}" type="presParOf" srcId="{3C7BB20F-0C11-4370-9A95-9EEB225C72CC}" destId="{86D64263-498C-4E6D-BC64-6E95F17045D3}" srcOrd="8" destOrd="0" presId="urn:microsoft.com/office/officeart/2005/8/layout/radial6"/>
    <dgm:cxn modelId="{401EEAC5-4276-4C46-B2DE-E170C09F5482}" type="presParOf" srcId="{3C7BB20F-0C11-4370-9A95-9EEB225C72CC}" destId="{E7472FBB-8E60-4B3E-81D9-75983B44407A}" srcOrd="9" destOrd="0" presId="urn:microsoft.com/office/officeart/2005/8/layout/radial6"/>
    <dgm:cxn modelId="{15B18183-77F6-4092-9D71-31D0726327FC}" type="presParOf" srcId="{3C7BB20F-0C11-4370-9A95-9EEB225C72CC}" destId="{A0E14EE3-72DB-4EC5-B742-2DBAAFB710A0}" srcOrd="10" destOrd="0" presId="urn:microsoft.com/office/officeart/2005/8/layout/radial6"/>
    <dgm:cxn modelId="{1CD573A2-2E0C-4F30-A873-092793126BA2}" type="presParOf" srcId="{3C7BB20F-0C11-4370-9A95-9EEB225C72CC}" destId="{9AA1D431-283E-44EF-9A68-CC1945563900}" srcOrd="11" destOrd="0" presId="urn:microsoft.com/office/officeart/2005/8/layout/radial6"/>
    <dgm:cxn modelId="{9C601DFA-06A9-4406-A7D6-E1E3EBFBA37C}" type="presParOf" srcId="{3C7BB20F-0C11-4370-9A95-9EEB225C72CC}" destId="{70658020-71FC-483E-988F-E6BE4DC214F0}" srcOrd="12" destOrd="0" presId="urn:microsoft.com/office/officeart/2005/8/layout/radial6"/>
    <dgm:cxn modelId="{9B07C4CE-A7CD-46B3-BE9B-ABEBBDB14B58}" type="presParOf" srcId="{3C7BB20F-0C11-4370-9A95-9EEB225C72CC}" destId="{706005DD-41FF-4832-B181-3087366BFB74}" srcOrd="13" destOrd="0" presId="urn:microsoft.com/office/officeart/2005/8/layout/radial6"/>
    <dgm:cxn modelId="{B375D663-C82A-42E2-839D-245FBC252755}" type="presParOf" srcId="{3C7BB20F-0C11-4370-9A95-9EEB225C72CC}" destId="{9851698C-BDBA-4DE5-A63A-77F9CB9C771F}" srcOrd="14" destOrd="0" presId="urn:microsoft.com/office/officeart/2005/8/layout/radial6"/>
    <dgm:cxn modelId="{573840AB-BC15-4829-9AF8-04BB25BE3EBA}" type="presParOf" srcId="{3C7BB20F-0C11-4370-9A95-9EEB225C72CC}" destId="{C29D5B4D-357C-4177-B826-0E164747FA2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2D4988-0442-4048-AD4E-A1CAE943E388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#9" csCatId="colorful" phldr="1"/>
      <dgm:spPr/>
      <dgm:t>
        <a:bodyPr/>
        <a:lstStyle/>
        <a:p>
          <a:endParaRPr lang="ru-RU"/>
        </a:p>
      </dgm:t>
    </dgm:pt>
    <dgm:pt modelId="{E15E3B43-6990-42BE-BA7D-471F54DD0C9C}">
      <dgm:prSet phldrT="[Текст]" custT="1"/>
      <dgm:spPr>
        <a:noFill/>
      </dgm:spPr>
      <dgm:t>
        <a:bodyPr/>
        <a:lstStyle/>
        <a:p>
          <a:r>
            <a:rPr lang="ru-RU" sz="2800" b="1" i="0" dirty="0" smtClean="0">
              <a:solidFill>
                <a:schemeClr val="tx2"/>
              </a:solidFill>
            </a:rPr>
            <a:t>Биологические факторы</a:t>
          </a:r>
          <a:endParaRPr lang="ru-RU" sz="2800" b="1" i="0" dirty="0">
            <a:solidFill>
              <a:schemeClr val="tx2"/>
            </a:solidFill>
          </a:endParaRPr>
        </a:p>
      </dgm:t>
    </dgm:pt>
    <dgm:pt modelId="{761ADB50-8AD4-44AA-8979-8EB7153B6F17}" type="parTrans" cxnId="{D1E82C81-049A-404E-874C-838C61687866}">
      <dgm:prSet/>
      <dgm:spPr/>
      <dgm:t>
        <a:bodyPr/>
        <a:lstStyle/>
        <a:p>
          <a:endParaRPr lang="ru-RU" sz="1600"/>
        </a:p>
      </dgm:t>
    </dgm:pt>
    <dgm:pt modelId="{67C94C8B-281D-4337-B3D9-FF351B29BB4B}" type="sibTrans" cxnId="{D1E82C81-049A-404E-874C-838C61687866}">
      <dgm:prSet/>
      <dgm:spPr/>
      <dgm:t>
        <a:bodyPr/>
        <a:lstStyle/>
        <a:p>
          <a:endParaRPr lang="ru-RU" sz="1600"/>
        </a:p>
      </dgm:t>
    </dgm:pt>
    <dgm:pt modelId="{EC65551D-A1BC-4A9A-B252-407A2962748F}">
      <dgm:prSet phldrT="[Текст]" custT="1"/>
      <dgm:spPr>
        <a:solidFill>
          <a:schemeClr val="accent3">
            <a:lumMod val="75000"/>
            <a:alpha val="97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Патогенные микроорганизмы – возбудители особо опасных инфекционных заболеваний</a:t>
          </a:r>
          <a:r>
            <a:rPr lang="ru-RU" sz="1600" b="1" dirty="0" smtClean="0">
              <a:solidFill>
                <a:schemeClr val="bg1"/>
              </a:solidFill>
            </a:rPr>
            <a:t> </a:t>
          </a:r>
          <a:endParaRPr lang="ru-RU" sz="1600" b="1" dirty="0">
            <a:solidFill>
              <a:schemeClr val="bg1"/>
            </a:solidFill>
          </a:endParaRPr>
        </a:p>
      </dgm:t>
    </dgm:pt>
    <dgm:pt modelId="{D1AE8D02-D433-41DB-997E-76AAE29DFECF}" type="parTrans" cxnId="{20D3BDB5-276F-4762-B427-3F6A293BC34A}">
      <dgm:prSet/>
      <dgm:spPr/>
      <dgm:t>
        <a:bodyPr/>
        <a:lstStyle/>
        <a:p>
          <a:endParaRPr lang="ru-RU" sz="1600"/>
        </a:p>
      </dgm:t>
    </dgm:pt>
    <dgm:pt modelId="{16EC0967-54E9-437F-A8CC-214DFA6AB51C}" type="sibTrans" cxnId="{20D3BDB5-276F-4762-B427-3F6A293BC34A}">
      <dgm:prSet/>
      <dgm:spPr/>
      <dgm:t>
        <a:bodyPr/>
        <a:lstStyle/>
        <a:p>
          <a:endParaRPr lang="ru-RU" sz="1600"/>
        </a:p>
      </dgm:t>
    </dgm:pt>
    <dgm:pt modelId="{059E5641-5B3F-4191-A7D5-02770C180FBF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Микроорганизмы-продуценты, живые клетки и споры, содержащиеся в бактериальных препаратах*</a:t>
          </a:r>
          <a:endParaRPr lang="ru-RU" sz="1600" b="1" dirty="0">
            <a:solidFill>
              <a:schemeClr val="tx2">
                <a:lumMod val="50000"/>
              </a:schemeClr>
            </a:solidFill>
          </a:endParaRPr>
        </a:p>
      </dgm:t>
    </dgm:pt>
    <dgm:pt modelId="{CBCA7A7A-DA93-4F9E-87C0-5A556CDBE99C}" type="parTrans" cxnId="{54A38D76-C514-410A-8E24-1632B2506E99}">
      <dgm:prSet/>
      <dgm:spPr/>
      <dgm:t>
        <a:bodyPr/>
        <a:lstStyle/>
        <a:p>
          <a:endParaRPr lang="ru-RU" sz="1600"/>
        </a:p>
      </dgm:t>
    </dgm:pt>
    <dgm:pt modelId="{B4B99761-86A2-4930-A37B-876659302130}" type="sibTrans" cxnId="{54A38D76-C514-410A-8E24-1632B2506E99}">
      <dgm:prSet/>
      <dgm:spPr/>
      <dgm:t>
        <a:bodyPr/>
        <a:lstStyle/>
        <a:p>
          <a:endParaRPr lang="ru-RU" sz="1600"/>
        </a:p>
      </dgm:t>
    </dgm:pt>
    <dgm:pt modelId="{26DFF5A6-B681-4788-BE85-185DCA08DFE2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Патогенные микроорганизмы – возбудители иных инфекционных заболеваний </a:t>
          </a:r>
          <a:endParaRPr lang="ru-RU" sz="1600" b="1" dirty="0">
            <a:solidFill>
              <a:schemeClr val="tx2">
                <a:lumMod val="50000"/>
              </a:schemeClr>
            </a:solidFill>
          </a:endParaRPr>
        </a:p>
      </dgm:t>
    </dgm:pt>
    <dgm:pt modelId="{EEA64F27-8B36-46D4-A748-286F997A5951}" type="parTrans" cxnId="{76D22C59-7FA6-4A44-AEB3-6DCDDB101EAC}">
      <dgm:prSet/>
      <dgm:spPr/>
      <dgm:t>
        <a:bodyPr/>
        <a:lstStyle/>
        <a:p>
          <a:endParaRPr lang="ru-RU" sz="1600"/>
        </a:p>
      </dgm:t>
    </dgm:pt>
    <dgm:pt modelId="{C2C7FDDB-4F82-42C3-8C85-9345718136E6}" type="sibTrans" cxnId="{76D22C59-7FA6-4A44-AEB3-6DCDDB101EAC}">
      <dgm:prSet/>
      <dgm:spPr/>
      <dgm:t>
        <a:bodyPr/>
        <a:lstStyle/>
        <a:p>
          <a:endParaRPr lang="ru-RU" sz="1600"/>
        </a:p>
      </dgm:t>
    </dgm:pt>
    <dgm:pt modelId="{3C7BB20F-0C11-4370-9A95-9EEB225C72CC}" type="pres">
      <dgm:prSet presAssocID="{DC2D4988-0442-4048-AD4E-A1CAE943E38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2782EE-65DB-4089-99DD-A3BAFD4A09EF}" type="pres">
      <dgm:prSet presAssocID="{E15E3B43-6990-42BE-BA7D-471F54DD0C9C}" presName="centerShape" presStyleLbl="node0" presStyleIdx="0" presStyleCnt="1" custScaleX="202120" custScaleY="141526" custLinFactNeighborX="4324" custLinFactNeighborY="-8352"/>
      <dgm:spPr/>
      <dgm:t>
        <a:bodyPr/>
        <a:lstStyle/>
        <a:p>
          <a:endParaRPr lang="ru-RU"/>
        </a:p>
      </dgm:t>
    </dgm:pt>
    <dgm:pt modelId="{228BE428-E859-4364-BB3C-F9F911F72680}" type="pres">
      <dgm:prSet presAssocID="{EC65551D-A1BC-4A9A-B252-407A2962748F}" presName="node" presStyleLbl="node1" presStyleIdx="0" presStyleCnt="3" custScaleX="262982" custScaleY="169092" custRadScaleRad="104011" custRadScaleInc="5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FD401-B7A4-493C-B487-4696A243B82F}" type="pres">
      <dgm:prSet presAssocID="{EC65551D-A1BC-4A9A-B252-407A2962748F}" presName="dummy" presStyleCnt="0"/>
      <dgm:spPr/>
    </dgm:pt>
    <dgm:pt modelId="{42255953-C3D5-4A33-9CD2-B6661451EE8C}" type="pres">
      <dgm:prSet presAssocID="{16EC0967-54E9-437F-A8CC-214DFA6AB51C}" presName="sibTrans" presStyleLbl="sibTrans2D1" presStyleIdx="0" presStyleCnt="3" custScaleX="104339"/>
      <dgm:spPr/>
      <dgm:t>
        <a:bodyPr/>
        <a:lstStyle/>
        <a:p>
          <a:endParaRPr lang="ru-RU"/>
        </a:p>
      </dgm:t>
    </dgm:pt>
    <dgm:pt modelId="{C87917C0-F4E1-4073-BD3E-8E1E3CB9710A}" type="pres">
      <dgm:prSet presAssocID="{26DFF5A6-B681-4788-BE85-185DCA08DFE2}" presName="node" presStyleLbl="node1" presStyleIdx="1" presStyleCnt="3" custScaleX="286160" custScaleY="189265" custRadScaleRad="129950" custRadScaleInc="-27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F47644-3A73-4066-AD79-BC838C992523}" type="pres">
      <dgm:prSet presAssocID="{26DFF5A6-B681-4788-BE85-185DCA08DFE2}" presName="dummy" presStyleCnt="0"/>
      <dgm:spPr/>
    </dgm:pt>
    <dgm:pt modelId="{6A97AA83-5BD9-4560-AEA9-56E4E3F2BC26}" type="pres">
      <dgm:prSet presAssocID="{C2C7FDDB-4F82-42C3-8C85-9345718136E6}" presName="sibTrans" presStyleLbl="sibTrans2D1" presStyleIdx="1" presStyleCnt="3" custScaleY="76747" custLinFactNeighborX="-591" custLinFactNeighborY="6427"/>
      <dgm:spPr/>
      <dgm:t>
        <a:bodyPr/>
        <a:lstStyle/>
        <a:p>
          <a:endParaRPr lang="ru-RU"/>
        </a:p>
      </dgm:t>
    </dgm:pt>
    <dgm:pt modelId="{706005DD-41FF-4832-B181-3087366BFB74}" type="pres">
      <dgm:prSet presAssocID="{059E5641-5B3F-4191-A7D5-02770C180FBF}" presName="node" presStyleLbl="node1" presStyleIdx="2" presStyleCnt="3" custScaleX="268160" custScaleY="172240" custRadScaleRad="143064" custRadScaleInc="-40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1698C-BDBA-4DE5-A63A-77F9CB9C771F}" type="pres">
      <dgm:prSet presAssocID="{059E5641-5B3F-4191-A7D5-02770C180FBF}" presName="dummy" presStyleCnt="0"/>
      <dgm:spPr/>
    </dgm:pt>
    <dgm:pt modelId="{C29D5B4D-357C-4177-B826-0E164747FA23}" type="pres">
      <dgm:prSet presAssocID="{B4B99761-86A2-4930-A37B-876659302130}" presName="sibTrans" presStyleLbl="sibTrans2D1" presStyleIdx="2" presStyleCnt="3" custScaleX="112894"/>
      <dgm:spPr/>
      <dgm:t>
        <a:bodyPr/>
        <a:lstStyle/>
        <a:p>
          <a:endParaRPr lang="ru-RU"/>
        </a:p>
      </dgm:t>
    </dgm:pt>
  </dgm:ptLst>
  <dgm:cxnLst>
    <dgm:cxn modelId="{20D3BDB5-276F-4762-B427-3F6A293BC34A}" srcId="{E15E3B43-6990-42BE-BA7D-471F54DD0C9C}" destId="{EC65551D-A1BC-4A9A-B252-407A2962748F}" srcOrd="0" destOrd="0" parTransId="{D1AE8D02-D433-41DB-997E-76AAE29DFECF}" sibTransId="{16EC0967-54E9-437F-A8CC-214DFA6AB51C}"/>
    <dgm:cxn modelId="{909A263B-42B8-4806-88F9-E01FA07F6814}" type="presOf" srcId="{26DFF5A6-B681-4788-BE85-185DCA08DFE2}" destId="{C87917C0-F4E1-4073-BD3E-8E1E3CB9710A}" srcOrd="0" destOrd="0" presId="urn:microsoft.com/office/officeart/2005/8/layout/radial6"/>
    <dgm:cxn modelId="{3072CF0D-C0AE-46E3-8C3A-386F6BB086A6}" type="presOf" srcId="{DC2D4988-0442-4048-AD4E-A1CAE943E388}" destId="{3C7BB20F-0C11-4370-9A95-9EEB225C72CC}" srcOrd="0" destOrd="0" presId="urn:microsoft.com/office/officeart/2005/8/layout/radial6"/>
    <dgm:cxn modelId="{0BDC6A25-A56C-47AD-8267-FF90EA016EE3}" type="presOf" srcId="{059E5641-5B3F-4191-A7D5-02770C180FBF}" destId="{706005DD-41FF-4832-B181-3087366BFB74}" srcOrd="0" destOrd="0" presId="urn:microsoft.com/office/officeart/2005/8/layout/radial6"/>
    <dgm:cxn modelId="{1FC3FAC6-0780-44F4-8D93-FF67971BFC2D}" type="presOf" srcId="{C2C7FDDB-4F82-42C3-8C85-9345718136E6}" destId="{6A97AA83-5BD9-4560-AEA9-56E4E3F2BC26}" srcOrd="0" destOrd="0" presId="urn:microsoft.com/office/officeart/2005/8/layout/radial6"/>
    <dgm:cxn modelId="{47B942EA-DB33-4634-81A8-A657737C6F0A}" type="presOf" srcId="{E15E3B43-6990-42BE-BA7D-471F54DD0C9C}" destId="{D72782EE-65DB-4089-99DD-A3BAFD4A09EF}" srcOrd="0" destOrd="0" presId="urn:microsoft.com/office/officeart/2005/8/layout/radial6"/>
    <dgm:cxn modelId="{42410D3E-57C6-493F-94DC-AEFC50D34B53}" type="presOf" srcId="{EC65551D-A1BC-4A9A-B252-407A2962748F}" destId="{228BE428-E859-4364-BB3C-F9F911F72680}" srcOrd="0" destOrd="0" presId="urn:microsoft.com/office/officeart/2005/8/layout/radial6"/>
    <dgm:cxn modelId="{76D22C59-7FA6-4A44-AEB3-6DCDDB101EAC}" srcId="{E15E3B43-6990-42BE-BA7D-471F54DD0C9C}" destId="{26DFF5A6-B681-4788-BE85-185DCA08DFE2}" srcOrd="1" destOrd="0" parTransId="{EEA64F27-8B36-46D4-A748-286F997A5951}" sibTransId="{C2C7FDDB-4F82-42C3-8C85-9345718136E6}"/>
    <dgm:cxn modelId="{76C81B60-8DB3-4947-81E1-F23DC68C5752}" type="presOf" srcId="{16EC0967-54E9-437F-A8CC-214DFA6AB51C}" destId="{42255953-C3D5-4A33-9CD2-B6661451EE8C}" srcOrd="0" destOrd="0" presId="urn:microsoft.com/office/officeart/2005/8/layout/radial6"/>
    <dgm:cxn modelId="{D1E82C81-049A-404E-874C-838C61687866}" srcId="{DC2D4988-0442-4048-AD4E-A1CAE943E388}" destId="{E15E3B43-6990-42BE-BA7D-471F54DD0C9C}" srcOrd="0" destOrd="0" parTransId="{761ADB50-8AD4-44AA-8979-8EB7153B6F17}" sibTransId="{67C94C8B-281D-4337-B3D9-FF351B29BB4B}"/>
    <dgm:cxn modelId="{54A38D76-C514-410A-8E24-1632B2506E99}" srcId="{E15E3B43-6990-42BE-BA7D-471F54DD0C9C}" destId="{059E5641-5B3F-4191-A7D5-02770C180FBF}" srcOrd="2" destOrd="0" parTransId="{CBCA7A7A-DA93-4F9E-87C0-5A556CDBE99C}" sibTransId="{B4B99761-86A2-4930-A37B-876659302130}"/>
    <dgm:cxn modelId="{ED2166A0-1546-4F87-A766-6E7C302D9A2D}" type="presOf" srcId="{B4B99761-86A2-4930-A37B-876659302130}" destId="{C29D5B4D-357C-4177-B826-0E164747FA23}" srcOrd="0" destOrd="0" presId="urn:microsoft.com/office/officeart/2005/8/layout/radial6"/>
    <dgm:cxn modelId="{036A2384-49EB-415A-9842-44AB867FAE11}" type="presParOf" srcId="{3C7BB20F-0C11-4370-9A95-9EEB225C72CC}" destId="{D72782EE-65DB-4089-99DD-A3BAFD4A09EF}" srcOrd="0" destOrd="0" presId="urn:microsoft.com/office/officeart/2005/8/layout/radial6"/>
    <dgm:cxn modelId="{8013DFEB-C1E2-45C6-968C-AD21301D853F}" type="presParOf" srcId="{3C7BB20F-0C11-4370-9A95-9EEB225C72CC}" destId="{228BE428-E859-4364-BB3C-F9F911F72680}" srcOrd="1" destOrd="0" presId="urn:microsoft.com/office/officeart/2005/8/layout/radial6"/>
    <dgm:cxn modelId="{7AE7B785-2703-497D-BAE7-94A8FF6CB612}" type="presParOf" srcId="{3C7BB20F-0C11-4370-9A95-9EEB225C72CC}" destId="{1AFFD401-B7A4-493C-B487-4696A243B82F}" srcOrd="2" destOrd="0" presId="urn:microsoft.com/office/officeart/2005/8/layout/radial6"/>
    <dgm:cxn modelId="{8BFBDBF4-B4A1-44E3-AACD-6CCD14D71B52}" type="presParOf" srcId="{3C7BB20F-0C11-4370-9A95-9EEB225C72CC}" destId="{42255953-C3D5-4A33-9CD2-B6661451EE8C}" srcOrd="3" destOrd="0" presId="urn:microsoft.com/office/officeart/2005/8/layout/radial6"/>
    <dgm:cxn modelId="{108840F8-0B21-42D7-A105-786F1F10B21D}" type="presParOf" srcId="{3C7BB20F-0C11-4370-9A95-9EEB225C72CC}" destId="{C87917C0-F4E1-4073-BD3E-8E1E3CB9710A}" srcOrd="4" destOrd="0" presId="urn:microsoft.com/office/officeart/2005/8/layout/radial6"/>
    <dgm:cxn modelId="{77984223-3D40-4471-A5BD-98D7D1532143}" type="presParOf" srcId="{3C7BB20F-0C11-4370-9A95-9EEB225C72CC}" destId="{9AF47644-3A73-4066-AD79-BC838C992523}" srcOrd="5" destOrd="0" presId="urn:microsoft.com/office/officeart/2005/8/layout/radial6"/>
    <dgm:cxn modelId="{FCD1A837-8527-4AF3-89DD-009E0500380F}" type="presParOf" srcId="{3C7BB20F-0C11-4370-9A95-9EEB225C72CC}" destId="{6A97AA83-5BD9-4560-AEA9-56E4E3F2BC26}" srcOrd="6" destOrd="0" presId="urn:microsoft.com/office/officeart/2005/8/layout/radial6"/>
    <dgm:cxn modelId="{7DCF81BA-408F-44B2-9E76-AA37A6EFD3CF}" type="presParOf" srcId="{3C7BB20F-0C11-4370-9A95-9EEB225C72CC}" destId="{706005DD-41FF-4832-B181-3087366BFB74}" srcOrd="7" destOrd="0" presId="urn:microsoft.com/office/officeart/2005/8/layout/radial6"/>
    <dgm:cxn modelId="{2CAC4425-8EE6-4EA7-A8CE-D7955DBD0EA1}" type="presParOf" srcId="{3C7BB20F-0C11-4370-9A95-9EEB225C72CC}" destId="{9851698C-BDBA-4DE5-A63A-77F9CB9C771F}" srcOrd="8" destOrd="0" presId="urn:microsoft.com/office/officeart/2005/8/layout/radial6"/>
    <dgm:cxn modelId="{4B9FCB8F-76E1-4DCF-A111-C0EC3154D1EC}" type="presParOf" srcId="{3C7BB20F-0C11-4370-9A95-9EEB225C72CC}" destId="{C29D5B4D-357C-4177-B826-0E164747FA23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2D4988-0442-4048-AD4E-A1CAE943E388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059E5641-5B3F-4191-A7D5-02770C180FBF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2">
                  <a:lumMod val="75000"/>
                </a:schemeClr>
              </a:solidFill>
            </a:rPr>
            <a:t>Напряженность трудового процесса</a:t>
          </a:r>
          <a:endParaRPr lang="ru-RU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CBCA7A7A-DA93-4F9E-87C0-5A556CDBE99C}" type="parTrans" cxnId="{54A38D76-C514-410A-8E24-1632B2506E99}">
      <dgm:prSet/>
      <dgm:spPr/>
      <dgm:t>
        <a:bodyPr/>
        <a:lstStyle/>
        <a:p>
          <a:endParaRPr lang="ru-RU" sz="1600"/>
        </a:p>
      </dgm:t>
    </dgm:pt>
    <dgm:pt modelId="{B4B99761-86A2-4930-A37B-876659302130}" type="sibTrans" cxnId="{54A38D76-C514-410A-8E24-1632B2506E99}">
      <dgm:prSet/>
      <dgm:spPr/>
      <dgm:t>
        <a:bodyPr/>
        <a:lstStyle/>
        <a:p>
          <a:endParaRPr lang="ru-RU" sz="1600"/>
        </a:p>
      </dgm:t>
    </dgm:pt>
    <dgm:pt modelId="{909170B9-1699-458B-BB24-79AA347A2FFE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2"/>
              </a:solidFill>
            </a:rPr>
            <a:t>Тяжесть трудового процесса</a:t>
          </a:r>
          <a:endParaRPr lang="ru-RU" sz="2400" b="1" dirty="0">
            <a:solidFill>
              <a:schemeClr val="tx2"/>
            </a:solidFill>
          </a:endParaRPr>
        </a:p>
      </dgm:t>
    </dgm:pt>
    <dgm:pt modelId="{016CBFE7-FFA1-469E-BD0E-C00556BD24F0}" type="sibTrans" cxnId="{7C255E61-B934-45FB-B659-7B72D4ABE2D6}">
      <dgm:prSet/>
      <dgm:spPr/>
      <dgm:t>
        <a:bodyPr/>
        <a:lstStyle/>
        <a:p>
          <a:endParaRPr lang="ru-RU" sz="1600"/>
        </a:p>
      </dgm:t>
    </dgm:pt>
    <dgm:pt modelId="{CE3928EF-9D33-48F2-9FAF-441338EB688C}" type="parTrans" cxnId="{7C255E61-B934-45FB-B659-7B72D4ABE2D6}">
      <dgm:prSet/>
      <dgm:spPr/>
      <dgm:t>
        <a:bodyPr/>
        <a:lstStyle/>
        <a:p>
          <a:endParaRPr lang="ru-RU" sz="1600"/>
        </a:p>
      </dgm:t>
    </dgm:pt>
    <dgm:pt modelId="{3C7BB20F-0C11-4370-9A95-9EEB225C72CC}" type="pres">
      <dgm:prSet presAssocID="{DC2D4988-0442-4048-AD4E-A1CAE943E38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52865A-790A-4F1A-BED1-7C1DD9011FDE}" type="pres">
      <dgm:prSet presAssocID="{909170B9-1699-458B-BB24-79AA347A2FFE}" presName="centerShape" presStyleLbl="node0" presStyleIdx="0" presStyleCnt="1" custScaleX="233616" custScaleY="126373" custLinFactNeighborX="-51005" custLinFactNeighborY="-3139"/>
      <dgm:spPr/>
      <dgm:t>
        <a:bodyPr/>
        <a:lstStyle/>
        <a:p>
          <a:endParaRPr lang="ru-RU"/>
        </a:p>
      </dgm:t>
    </dgm:pt>
    <dgm:pt modelId="{562FE64A-DAC3-4331-818A-1FCACAA49F54}" type="pres">
      <dgm:prSet presAssocID="{059E5641-5B3F-4191-A7D5-02770C180FBF}" presName="oneComp" presStyleCnt="0"/>
      <dgm:spPr/>
    </dgm:pt>
    <dgm:pt modelId="{8363C7BA-0A3A-4AF0-9863-3CC6C999D6D9}" type="pres">
      <dgm:prSet presAssocID="{059E5641-5B3F-4191-A7D5-02770C180FBF}" presName="dummyConnPt" presStyleCnt="0"/>
      <dgm:spPr/>
    </dgm:pt>
    <dgm:pt modelId="{A5926064-9744-4349-8850-23C221919A35}" type="pres">
      <dgm:prSet presAssocID="{059E5641-5B3F-4191-A7D5-02770C180FBF}" presName="oneNode" presStyleLbl="node1" presStyleIdx="0" presStyleCnt="1" custScaleX="340846" custScaleY="187007" custLinFactNeighborX="66996" custLinFactNeighborY="-12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4417B-359B-412A-BC95-2D5E7C159E14}" type="pres">
      <dgm:prSet presAssocID="{059E5641-5B3F-4191-A7D5-02770C180FBF}" presName="dummya" presStyleCnt="0"/>
      <dgm:spPr/>
    </dgm:pt>
    <dgm:pt modelId="{423FB41A-7B0B-4418-8FD3-CBCA396097ED}" type="pres">
      <dgm:prSet presAssocID="{059E5641-5B3F-4191-A7D5-02770C180FBF}" presName="dummyb" presStyleCnt="0"/>
      <dgm:spPr/>
    </dgm:pt>
    <dgm:pt modelId="{43C39851-D8D9-49C9-8A3E-97E55E771253}" type="pres">
      <dgm:prSet presAssocID="{059E5641-5B3F-4191-A7D5-02770C180FBF}" presName="dummyc" presStyleCnt="0"/>
      <dgm:spPr/>
    </dgm:pt>
    <dgm:pt modelId="{69B11FB6-390D-4EF3-9AC0-3B5EC11AE3CD}" type="pres">
      <dgm:prSet presAssocID="{B4B99761-86A2-4930-A37B-876659302130}" presName="singleconn" presStyleLbl="sibTrans2D1" presStyleIdx="0" presStyleCnt="1" custLinFactNeighborX="17422" custLinFactNeighborY="-4508"/>
      <dgm:spPr/>
      <dgm:t>
        <a:bodyPr/>
        <a:lstStyle/>
        <a:p>
          <a:endParaRPr lang="ru-RU"/>
        </a:p>
      </dgm:t>
    </dgm:pt>
  </dgm:ptLst>
  <dgm:cxnLst>
    <dgm:cxn modelId="{80F068AB-04BE-45EA-890F-4373F864F544}" type="presOf" srcId="{B4B99761-86A2-4930-A37B-876659302130}" destId="{69B11FB6-390D-4EF3-9AC0-3B5EC11AE3CD}" srcOrd="0" destOrd="0" presId="urn:microsoft.com/office/officeart/2005/8/layout/radial6"/>
    <dgm:cxn modelId="{D0C6123E-EE09-4486-83F1-2BDF7C06FD22}" type="presOf" srcId="{909170B9-1699-458B-BB24-79AA347A2FFE}" destId="{FE52865A-790A-4F1A-BED1-7C1DD9011FDE}" srcOrd="0" destOrd="0" presId="urn:microsoft.com/office/officeart/2005/8/layout/radial6"/>
    <dgm:cxn modelId="{54A38D76-C514-410A-8E24-1632B2506E99}" srcId="{909170B9-1699-458B-BB24-79AA347A2FFE}" destId="{059E5641-5B3F-4191-A7D5-02770C180FBF}" srcOrd="0" destOrd="0" parTransId="{CBCA7A7A-DA93-4F9E-87C0-5A556CDBE99C}" sibTransId="{B4B99761-86A2-4930-A37B-876659302130}"/>
    <dgm:cxn modelId="{16A82CC7-26BA-43E2-B165-0509D1D49D5E}" type="presOf" srcId="{059E5641-5B3F-4191-A7D5-02770C180FBF}" destId="{A5926064-9744-4349-8850-23C221919A35}" srcOrd="0" destOrd="0" presId="urn:microsoft.com/office/officeart/2005/8/layout/radial6"/>
    <dgm:cxn modelId="{7C255E61-B934-45FB-B659-7B72D4ABE2D6}" srcId="{DC2D4988-0442-4048-AD4E-A1CAE943E388}" destId="{909170B9-1699-458B-BB24-79AA347A2FFE}" srcOrd="0" destOrd="0" parTransId="{CE3928EF-9D33-48F2-9FAF-441338EB688C}" sibTransId="{016CBFE7-FFA1-469E-BD0E-C00556BD24F0}"/>
    <dgm:cxn modelId="{DA63E2E6-1CB1-4228-8B5E-3CAB9FD1B75E}" type="presOf" srcId="{DC2D4988-0442-4048-AD4E-A1CAE943E388}" destId="{3C7BB20F-0C11-4370-9A95-9EEB225C72CC}" srcOrd="0" destOrd="0" presId="urn:microsoft.com/office/officeart/2005/8/layout/radial6"/>
    <dgm:cxn modelId="{1E1ECCA4-2FCE-4150-8B88-B1CE756D4A0C}" type="presParOf" srcId="{3C7BB20F-0C11-4370-9A95-9EEB225C72CC}" destId="{FE52865A-790A-4F1A-BED1-7C1DD9011FDE}" srcOrd="0" destOrd="0" presId="urn:microsoft.com/office/officeart/2005/8/layout/radial6"/>
    <dgm:cxn modelId="{0C352D46-8CB4-47F8-95F5-749C00ED61B2}" type="presParOf" srcId="{3C7BB20F-0C11-4370-9A95-9EEB225C72CC}" destId="{562FE64A-DAC3-4331-818A-1FCACAA49F54}" srcOrd="1" destOrd="0" presId="urn:microsoft.com/office/officeart/2005/8/layout/radial6"/>
    <dgm:cxn modelId="{F76BCE08-19F6-407F-AE3E-F0754EC13276}" type="presParOf" srcId="{562FE64A-DAC3-4331-818A-1FCACAA49F54}" destId="{8363C7BA-0A3A-4AF0-9863-3CC6C999D6D9}" srcOrd="0" destOrd="0" presId="urn:microsoft.com/office/officeart/2005/8/layout/radial6"/>
    <dgm:cxn modelId="{8CB88C60-2FD4-4F73-BA5F-9771FDB2FF06}" type="presParOf" srcId="{562FE64A-DAC3-4331-818A-1FCACAA49F54}" destId="{A5926064-9744-4349-8850-23C221919A35}" srcOrd="1" destOrd="0" presId="urn:microsoft.com/office/officeart/2005/8/layout/radial6"/>
    <dgm:cxn modelId="{391BD9F4-B96D-459E-92B1-1A07DF328742}" type="presParOf" srcId="{3C7BB20F-0C11-4370-9A95-9EEB225C72CC}" destId="{3FD4417B-359B-412A-BC95-2D5E7C159E14}" srcOrd="2" destOrd="0" presId="urn:microsoft.com/office/officeart/2005/8/layout/radial6"/>
    <dgm:cxn modelId="{E52811AD-BD60-413F-884B-753BC2FCA7F0}" type="presParOf" srcId="{3C7BB20F-0C11-4370-9A95-9EEB225C72CC}" destId="{423FB41A-7B0B-4418-8FD3-CBCA396097ED}" srcOrd="3" destOrd="0" presId="urn:microsoft.com/office/officeart/2005/8/layout/radial6"/>
    <dgm:cxn modelId="{9601BEB2-F50C-40A7-8450-DC0D0EE2D6FB}" type="presParOf" srcId="{3C7BB20F-0C11-4370-9A95-9EEB225C72CC}" destId="{43C39851-D8D9-49C9-8A3E-97E55E771253}" srcOrd="4" destOrd="0" presId="urn:microsoft.com/office/officeart/2005/8/layout/radial6"/>
    <dgm:cxn modelId="{F45ADA79-0A09-4D08-8E7F-795D746E697A}" type="presParOf" srcId="{3C7BB20F-0C11-4370-9A95-9EEB225C72CC}" destId="{69B11FB6-390D-4EF3-9AC0-3B5EC11AE3CD}" srcOrd="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74C268-CC18-41DA-ACB9-0E73D5C1BA11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A45FD3-1C88-4093-B9B0-285827A5B277}">
      <dgm:prSet phldrT="[Текст]" custT="1"/>
      <dgm:spPr/>
      <dgm:t>
        <a:bodyPr/>
        <a:lstStyle/>
        <a:p>
          <a:r>
            <a:rPr lang="ru-RU" sz="2000" b="1" dirty="0" smtClean="0"/>
            <a:t>Декларация соответствия условий труда</a:t>
          </a:r>
          <a:endParaRPr lang="ru-RU" sz="2000" b="1" dirty="0"/>
        </a:p>
      </dgm:t>
    </dgm:pt>
    <dgm:pt modelId="{02A3CB8C-332E-47E8-859A-23599C47F5DB}" type="parTrans" cxnId="{F3A5D26B-D49F-4F01-A287-FFC7893519AD}">
      <dgm:prSet/>
      <dgm:spPr/>
      <dgm:t>
        <a:bodyPr/>
        <a:lstStyle/>
        <a:p>
          <a:endParaRPr lang="ru-RU"/>
        </a:p>
      </dgm:t>
    </dgm:pt>
    <dgm:pt modelId="{B42E81B3-6D24-458B-B1F7-E469488EB448}" type="sibTrans" cxnId="{F3A5D26B-D49F-4F01-A287-FFC7893519AD}">
      <dgm:prSet/>
      <dgm:spPr>
        <a:solidFill>
          <a:schemeClr val="accent1">
            <a:tint val="60000"/>
            <a:hueOff val="0"/>
            <a:satOff val="0"/>
            <a:lumOff val="0"/>
          </a:schemeClr>
        </a:solidFill>
      </dgm:spPr>
      <dgm:t>
        <a:bodyPr/>
        <a:lstStyle/>
        <a:p>
          <a:endParaRPr lang="ru-RU" dirty="0"/>
        </a:p>
      </dgm:t>
    </dgm:pt>
    <dgm:pt modelId="{85F7D90D-CDDB-4911-80FD-672AF31E4612}">
      <dgm:prSet phldrT="[Текст]" custT="1"/>
      <dgm:spPr/>
      <dgm:t>
        <a:bodyPr/>
        <a:lstStyle/>
        <a:p>
          <a:r>
            <a:rPr lang="ru-RU" sz="2800" dirty="0" smtClean="0"/>
            <a:t>Оформляется в порядке, установленном Министерством труда </a:t>
          </a:r>
          <a:r>
            <a:rPr lang="ru-RU" sz="2000" dirty="0" smtClean="0">
              <a:solidFill>
                <a:srgbClr val="FF0000"/>
              </a:solidFill>
            </a:rPr>
            <a:t>(приказ Минтруда России № 80н от 7.02.2014)</a:t>
          </a:r>
          <a:endParaRPr lang="ru-RU" sz="2800" dirty="0">
            <a:solidFill>
              <a:srgbClr val="FF0000"/>
            </a:solidFill>
          </a:endParaRPr>
        </a:p>
      </dgm:t>
    </dgm:pt>
    <dgm:pt modelId="{D0C51EBB-7388-46B9-A481-19C14A29AC09}" type="parTrans" cxnId="{8B29F586-E609-4A94-B67F-D60981603BA7}">
      <dgm:prSet/>
      <dgm:spPr/>
      <dgm:t>
        <a:bodyPr/>
        <a:lstStyle/>
        <a:p>
          <a:endParaRPr lang="ru-RU"/>
        </a:p>
      </dgm:t>
    </dgm:pt>
    <dgm:pt modelId="{53BE22C7-E81A-4951-A852-A8D57D3FAE8B}" type="sibTrans" cxnId="{8B29F586-E609-4A94-B67F-D60981603BA7}">
      <dgm:prSet/>
      <dgm:spPr/>
      <dgm:t>
        <a:bodyPr/>
        <a:lstStyle/>
        <a:p>
          <a:endParaRPr lang="ru-RU"/>
        </a:p>
      </dgm:t>
    </dgm:pt>
    <dgm:pt modelId="{0F8221F6-2D07-4CFA-8291-31E722B27103}">
      <dgm:prSet phldrT="[Текст]" custT="1"/>
      <dgm:spPr/>
      <dgm:t>
        <a:bodyPr/>
        <a:lstStyle/>
        <a:p>
          <a:r>
            <a:rPr lang="ru-RU" sz="2000" b="1" dirty="0" smtClean="0"/>
            <a:t>Реестр деклараций соответствия условий труда</a:t>
          </a:r>
          <a:endParaRPr lang="ru-RU" sz="2000" b="1" dirty="0"/>
        </a:p>
      </dgm:t>
    </dgm:pt>
    <dgm:pt modelId="{54EB0538-9C50-46C3-8928-45A02011D827}" type="parTrans" cxnId="{AC610AC8-EAA5-4B2D-BD91-C3B1818B6DC3}">
      <dgm:prSet/>
      <dgm:spPr/>
      <dgm:t>
        <a:bodyPr/>
        <a:lstStyle/>
        <a:p>
          <a:endParaRPr lang="ru-RU"/>
        </a:p>
      </dgm:t>
    </dgm:pt>
    <dgm:pt modelId="{F7454961-E1D0-479F-91F3-14A65CF68765}" type="sibTrans" cxnId="{AC610AC8-EAA5-4B2D-BD91-C3B1818B6DC3}">
      <dgm:prSet/>
      <dgm:spPr/>
      <dgm:t>
        <a:bodyPr/>
        <a:lstStyle/>
        <a:p>
          <a:endParaRPr lang="ru-RU"/>
        </a:p>
      </dgm:t>
    </dgm:pt>
    <dgm:pt modelId="{2D6ED3EB-0E07-4561-A56A-3B2F35A668F6}">
      <dgm:prSet phldrT="[Текст]" custT="1"/>
      <dgm:spPr/>
      <dgm:t>
        <a:bodyPr/>
        <a:lstStyle/>
        <a:p>
          <a:r>
            <a:rPr lang="ru-RU" sz="3200" dirty="0" smtClean="0"/>
            <a:t>Реестр деклараций ведёт </a:t>
          </a:r>
          <a:r>
            <a:rPr lang="ru-RU" sz="3200" dirty="0" err="1" smtClean="0"/>
            <a:t>Роструд</a:t>
          </a:r>
          <a:endParaRPr lang="ru-RU" sz="3200" dirty="0"/>
        </a:p>
      </dgm:t>
    </dgm:pt>
    <dgm:pt modelId="{F86385D6-547B-4030-87F1-4FDA1E8E66B5}" type="parTrans" cxnId="{08CE2E9D-907E-48EB-9560-D70368ED0B11}">
      <dgm:prSet/>
      <dgm:spPr/>
      <dgm:t>
        <a:bodyPr/>
        <a:lstStyle/>
        <a:p>
          <a:endParaRPr lang="ru-RU"/>
        </a:p>
      </dgm:t>
    </dgm:pt>
    <dgm:pt modelId="{ACCD3D06-A80C-4BBD-929E-E16FFF49D39F}" type="sibTrans" cxnId="{08CE2E9D-907E-48EB-9560-D70368ED0B11}">
      <dgm:prSet/>
      <dgm:spPr/>
      <dgm:t>
        <a:bodyPr/>
        <a:lstStyle/>
        <a:p>
          <a:endParaRPr lang="ru-RU"/>
        </a:p>
      </dgm:t>
    </dgm:pt>
    <dgm:pt modelId="{65632984-4763-4520-A99E-4E56AA066ACD}" type="pres">
      <dgm:prSet presAssocID="{4274C268-CC18-41DA-ACB9-0E73D5C1BA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AC59C0-F6C9-467B-82D4-426A51E661C7}" type="pres">
      <dgm:prSet presAssocID="{4274C268-CC18-41DA-ACB9-0E73D5C1BA11}" presName="tSp" presStyleCnt="0"/>
      <dgm:spPr/>
    </dgm:pt>
    <dgm:pt modelId="{76C6349E-FB6D-48F7-80CF-05B39267346E}" type="pres">
      <dgm:prSet presAssocID="{4274C268-CC18-41DA-ACB9-0E73D5C1BA11}" presName="bSp" presStyleCnt="0"/>
      <dgm:spPr/>
    </dgm:pt>
    <dgm:pt modelId="{04A87724-8E96-444A-8107-1603A8D3EDCC}" type="pres">
      <dgm:prSet presAssocID="{4274C268-CC18-41DA-ACB9-0E73D5C1BA11}" presName="process" presStyleCnt="0"/>
      <dgm:spPr/>
    </dgm:pt>
    <dgm:pt modelId="{D70BC51F-95ED-4F5E-8A3D-CE04501E9319}" type="pres">
      <dgm:prSet presAssocID="{D4A45FD3-1C88-4093-B9B0-285827A5B277}" presName="composite1" presStyleCnt="0"/>
      <dgm:spPr/>
    </dgm:pt>
    <dgm:pt modelId="{CF2E69AA-C84C-46E3-8BC8-88BCB470788D}" type="pres">
      <dgm:prSet presAssocID="{D4A45FD3-1C88-4093-B9B0-285827A5B277}" presName="dummyNode1" presStyleLbl="node1" presStyleIdx="0" presStyleCnt="2"/>
      <dgm:spPr/>
    </dgm:pt>
    <dgm:pt modelId="{51CD6876-6956-4C6A-8C1E-6C22BAE0155D}" type="pres">
      <dgm:prSet presAssocID="{D4A45FD3-1C88-4093-B9B0-285827A5B277}" presName="childNode1" presStyleLbl="bgAcc1" presStyleIdx="0" presStyleCnt="2" custScaleX="214776" custScaleY="249823" custLinFactNeighborX="-348" custLinFactNeighborY="-31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71518-3E30-4320-A638-D8F0C6681EED}" type="pres">
      <dgm:prSet presAssocID="{D4A45FD3-1C88-4093-B9B0-285827A5B277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8882A-2880-4D4E-8F5A-22B267AB581A}" type="pres">
      <dgm:prSet presAssocID="{D4A45FD3-1C88-4093-B9B0-285827A5B277}" presName="parentNode1" presStyleLbl="node1" presStyleIdx="0" presStyleCnt="2" custScaleX="197459" custScaleY="209599" custLinFactNeighborX="-6373" custLinFactNeighborY="439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D3007-8A69-4B02-AA1B-0FFE90CE6FA7}" type="pres">
      <dgm:prSet presAssocID="{D4A45FD3-1C88-4093-B9B0-285827A5B277}" presName="connSite1" presStyleCnt="0"/>
      <dgm:spPr/>
    </dgm:pt>
    <dgm:pt modelId="{7D36E553-4210-439C-9A1D-729D7F54F903}" type="pres">
      <dgm:prSet presAssocID="{B42E81B3-6D24-458B-B1F7-E469488EB448}" presName="Name9" presStyleLbl="sibTrans2D1" presStyleIdx="0" presStyleCnt="1" custAng="736861" custLinFactNeighborX="9305" custLinFactNeighborY="-8974"/>
      <dgm:spPr/>
      <dgm:t>
        <a:bodyPr/>
        <a:lstStyle/>
        <a:p>
          <a:endParaRPr lang="ru-RU"/>
        </a:p>
      </dgm:t>
    </dgm:pt>
    <dgm:pt modelId="{3A56DB38-DB03-4816-94F8-D30E950D6228}" type="pres">
      <dgm:prSet presAssocID="{0F8221F6-2D07-4CFA-8291-31E722B27103}" presName="composite2" presStyleCnt="0"/>
      <dgm:spPr/>
    </dgm:pt>
    <dgm:pt modelId="{70507EC1-6762-48A5-A35E-5D0F83901F27}" type="pres">
      <dgm:prSet presAssocID="{0F8221F6-2D07-4CFA-8291-31E722B27103}" presName="dummyNode2" presStyleLbl="node1" presStyleIdx="0" presStyleCnt="2"/>
      <dgm:spPr/>
    </dgm:pt>
    <dgm:pt modelId="{6F0DAE7E-0F07-48D7-A644-331DD750E06B}" type="pres">
      <dgm:prSet presAssocID="{0F8221F6-2D07-4CFA-8291-31E722B27103}" presName="childNode2" presStyleLbl="bgAcc1" presStyleIdx="1" presStyleCnt="2" custScaleX="271524" custScaleY="145454" custLinFactNeighborX="-3285" custLinFactNeighborY="-32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6BB75-A83A-481A-9D11-7EC8861D80BA}" type="pres">
      <dgm:prSet presAssocID="{0F8221F6-2D07-4CFA-8291-31E722B27103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7DF65-BB51-44C7-92F1-316D7971131B}" type="pres">
      <dgm:prSet presAssocID="{0F8221F6-2D07-4CFA-8291-31E722B27103}" presName="parentNode2" presStyleLbl="node1" presStyleIdx="1" presStyleCnt="2" custScaleX="218064" custScaleY="241361" custLinFactY="-50304" custLinFactNeighborX="-1455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B8016-FF11-4318-9140-97CEB9219ADA}" type="pres">
      <dgm:prSet presAssocID="{0F8221F6-2D07-4CFA-8291-31E722B27103}" presName="connSite2" presStyleCnt="0"/>
      <dgm:spPr/>
    </dgm:pt>
  </dgm:ptLst>
  <dgm:cxnLst>
    <dgm:cxn modelId="{1D482845-72A2-46DA-B9ED-72E1D450D88A}" type="presOf" srcId="{85F7D90D-CDDB-4911-80FD-672AF31E4612}" destId="{51CD6876-6956-4C6A-8C1E-6C22BAE0155D}" srcOrd="0" destOrd="0" presId="urn:microsoft.com/office/officeart/2005/8/layout/hProcess4"/>
    <dgm:cxn modelId="{482B874B-2BEC-463F-A4E7-02A68F77D073}" type="presOf" srcId="{2D6ED3EB-0E07-4561-A56A-3B2F35A668F6}" destId="{6F0DAE7E-0F07-48D7-A644-331DD750E06B}" srcOrd="0" destOrd="0" presId="urn:microsoft.com/office/officeart/2005/8/layout/hProcess4"/>
    <dgm:cxn modelId="{08CE2E9D-907E-48EB-9560-D70368ED0B11}" srcId="{0F8221F6-2D07-4CFA-8291-31E722B27103}" destId="{2D6ED3EB-0E07-4561-A56A-3B2F35A668F6}" srcOrd="0" destOrd="0" parTransId="{F86385D6-547B-4030-87F1-4FDA1E8E66B5}" sibTransId="{ACCD3D06-A80C-4BBD-929E-E16FFF49D39F}"/>
    <dgm:cxn modelId="{AC610AC8-EAA5-4B2D-BD91-C3B1818B6DC3}" srcId="{4274C268-CC18-41DA-ACB9-0E73D5C1BA11}" destId="{0F8221F6-2D07-4CFA-8291-31E722B27103}" srcOrd="1" destOrd="0" parTransId="{54EB0538-9C50-46C3-8928-45A02011D827}" sibTransId="{F7454961-E1D0-479F-91F3-14A65CF68765}"/>
    <dgm:cxn modelId="{24C05CC8-A906-4DC2-BE76-BAAD4BB1F937}" type="presOf" srcId="{0F8221F6-2D07-4CFA-8291-31E722B27103}" destId="{5967DF65-BB51-44C7-92F1-316D7971131B}" srcOrd="0" destOrd="0" presId="urn:microsoft.com/office/officeart/2005/8/layout/hProcess4"/>
    <dgm:cxn modelId="{8B29F586-E609-4A94-B67F-D60981603BA7}" srcId="{D4A45FD3-1C88-4093-B9B0-285827A5B277}" destId="{85F7D90D-CDDB-4911-80FD-672AF31E4612}" srcOrd="0" destOrd="0" parTransId="{D0C51EBB-7388-46B9-A481-19C14A29AC09}" sibTransId="{53BE22C7-E81A-4951-A852-A8D57D3FAE8B}"/>
    <dgm:cxn modelId="{9B25224A-C68B-4FF0-B9EA-156CB55523A1}" type="presOf" srcId="{2D6ED3EB-0E07-4561-A56A-3B2F35A668F6}" destId="{3C16BB75-A83A-481A-9D11-7EC8861D80BA}" srcOrd="1" destOrd="0" presId="urn:microsoft.com/office/officeart/2005/8/layout/hProcess4"/>
    <dgm:cxn modelId="{C2D43065-0FE3-4793-A75D-C4708F862DD8}" type="presOf" srcId="{B42E81B3-6D24-458B-B1F7-E469488EB448}" destId="{7D36E553-4210-439C-9A1D-729D7F54F903}" srcOrd="0" destOrd="0" presId="urn:microsoft.com/office/officeart/2005/8/layout/hProcess4"/>
    <dgm:cxn modelId="{3833B553-34EB-4FD0-8D6A-FB20D34BEF50}" type="presOf" srcId="{D4A45FD3-1C88-4093-B9B0-285827A5B277}" destId="{27C8882A-2880-4D4E-8F5A-22B267AB581A}" srcOrd="0" destOrd="0" presId="urn:microsoft.com/office/officeart/2005/8/layout/hProcess4"/>
    <dgm:cxn modelId="{F3A5D26B-D49F-4F01-A287-FFC7893519AD}" srcId="{4274C268-CC18-41DA-ACB9-0E73D5C1BA11}" destId="{D4A45FD3-1C88-4093-B9B0-285827A5B277}" srcOrd="0" destOrd="0" parTransId="{02A3CB8C-332E-47E8-859A-23599C47F5DB}" sibTransId="{B42E81B3-6D24-458B-B1F7-E469488EB448}"/>
    <dgm:cxn modelId="{64646859-CE8D-41A2-95EB-918D5B72994F}" type="presOf" srcId="{4274C268-CC18-41DA-ACB9-0E73D5C1BA11}" destId="{65632984-4763-4520-A99E-4E56AA066ACD}" srcOrd="0" destOrd="0" presId="urn:microsoft.com/office/officeart/2005/8/layout/hProcess4"/>
    <dgm:cxn modelId="{BBEBA599-EB4D-4B3C-BC92-F6B584BFFB91}" type="presOf" srcId="{85F7D90D-CDDB-4911-80FD-672AF31E4612}" destId="{6A071518-3E30-4320-A638-D8F0C6681EED}" srcOrd="1" destOrd="0" presId="urn:microsoft.com/office/officeart/2005/8/layout/hProcess4"/>
    <dgm:cxn modelId="{3DE72561-ADFB-4086-93B5-455E290C6CBF}" type="presParOf" srcId="{65632984-4763-4520-A99E-4E56AA066ACD}" destId="{1FAC59C0-F6C9-467B-82D4-426A51E661C7}" srcOrd="0" destOrd="0" presId="urn:microsoft.com/office/officeart/2005/8/layout/hProcess4"/>
    <dgm:cxn modelId="{C8CB8CE5-096C-4E16-B5FD-501C0CA4C447}" type="presParOf" srcId="{65632984-4763-4520-A99E-4E56AA066ACD}" destId="{76C6349E-FB6D-48F7-80CF-05B39267346E}" srcOrd="1" destOrd="0" presId="urn:microsoft.com/office/officeart/2005/8/layout/hProcess4"/>
    <dgm:cxn modelId="{75A0F54F-5184-4BD4-8197-E4DB42503D15}" type="presParOf" srcId="{65632984-4763-4520-A99E-4E56AA066ACD}" destId="{04A87724-8E96-444A-8107-1603A8D3EDCC}" srcOrd="2" destOrd="0" presId="urn:microsoft.com/office/officeart/2005/8/layout/hProcess4"/>
    <dgm:cxn modelId="{0AAC5B1F-DF7E-44C3-9433-4E46FB39AE70}" type="presParOf" srcId="{04A87724-8E96-444A-8107-1603A8D3EDCC}" destId="{D70BC51F-95ED-4F5E-8A3D-CE04501E9319}" srcOrd="0" destOrd="0" presId="urn:microsoft.com/office/officeart/2005/8/layout/hProcess4"/>
    <dgm:cxn modelId="{3384B9BF-B895-4830-9837-AC0100699BEF}" type="presParOf" srcId="{D70BC51F-95ED-4F5E-8A3D-CE04501E9319}" destId="{CF2E69AA-C84C-46E3-8BC8-88BCB470788D}" srcOrd="0" destOrd="0" presId="urn:microsoft.com/office/officeart/2005/8/layout/hProcess4"/>
    <dgm:cxn modelId="{7F05DB6D-2AE9-4F80-AC02-FCAE28C9416E}" type="presParOf" srcId="{D70BC51F-95ED-4F5E-8A3D-CE04501E9319}" destId="{51CD6876-6956-4C6A-8C1E-6C22BAE0155D}" srcOrd="1" destOrd="0" presId="urn:microsoft.com/office/officeart/2005/8/layout/hProcess4"/>
    <dgm:cxn modelId="{3BB29E25-F535-4D9F-B9BB-206054C20307}" type="presParOf" srcId="{D70BC51F-95ED-4F5E-8A3D-CE04501E9319}" destId="{6A071518-3E30-4320-A638-D8F0C6681EED}" srcOrd="2" destOrd="0" presId="urn:microsoft.com/office/officeart/2005/8/layout/hProcess4"/>
    <dgm:cxn modelId="{03F1749D-9809-4AF5-805A-FA9032EF0D2F}" type="presParOf" srcId="{D70BC51F-95ED-4F5E-8A3D-CE04501E9319}" destId="{27C8882A-2880-4D4E-8F5A-22B267AB581A}" srcOrd="3" destOrd="0" presId="urn:microsoft.com/office/officeart/2005/8/layout/hProcess4"/>
    <dgm:cxn modelId="{E55BC25D-0E2C-40E9-9676-9340F34CF10E}" type="presParOf" srcId="{D70BC51F-95ED-4F5E-8A3D-CE04501E9319}" destId="{FD0D3007-8A69-4B02-AA1B-0FFE90CE6FA7}" srcOrd="4" destOrd="0" presId="urn:microsoft.com/office/officeart/2005/8/layout/hProcess4"/>
    <dgm:cxn modelId="{3D7461BC-0769-4C22-B299-11B23138BF61}" type="presParOf" srcId="{04A87724-8E96-444A-8107-1603A8D3EDCC}" destId="{7D36E553-4210-439C-9A1D-729D7F54F903}" srcOrd="1" destOrd="0" presId="urn:microsoft.com/office/officeart/2005/8/layout/hProcess4"/>
    <dgm:cxn modelId="{40501168-3449-4DCC-85EC-AB4486AAC100}" type="presParOf" srcId="{04A87724-8E96-444A-8107-1603A8D3EDCC}" destId="{3A56DB38-DB03-4816-94F8-D30E950D6228}" srcOrd="2" destOrd="0" presId="urn:microsoft.com/office/officeart/2005/8/layout/hProcess4"/>
    <dgm:cxn modelId="{9355F550-77FD-4F52-88ED-93AA14788FDA}" type="presParOf" srcId="{3A56DB38-DB03-4816-94F8-D30E950D6228}" destId="{70507EC1-6762-48A5-A35E-5D0F83901F27}" srcOrd="0" destOrd="0" presId="urn:microsoft.com/office/officeart/2005/8/layout/hProcess4"/>
    <dgm:cxn modelId="{0969FB2E-C686-4ADA-AAC7-9B9D07E3CFF9}" type="presParOf" srcId="{3A56DB38-DB03-4816-94F8-D30E950D6228}" destId="{6F0DAE7E-0F07-48D7-A644-331DD750E06B}" srcOrd="1" destOrd="0" presId="urn:microsoft.com/office/officeart/2005/8/layout/hProcess4"/>
    <dgm:cxn modelId="{5D39ECB1-DE20-44E7-B67E-CEDAA9285AB5}" type="presParOf" srcId="{3A56DB38-DB03-4816-94F8-D30E950D6228}" destId="{3C16BB75-A83A-481A-9D11-7EC8861D80BA}" srcOrd="2" destOrd="0" presId="urn:microsoft.com/office/officeart/2005/8/layout/hProcess4"/>
    <dgm:cxn modelId="{ABA82E4E-FCF4-4D32-9960-9E5A880E2563}" type="presParOf" srcId="{3A56DB38-DB03-4816-94F8-D30E950D6228}" destId="{5967DF65-BB51-44C7-92F1-316D7971131B}" srcOrd="3" destOrd="0" presId="urn:microsoft.com/office/officeart/2005/8/layout/hProcess4"/>
    <dgm:cxn modelId="{F3715702-A776-4391-A5C7-1707C19173B4}" type="presParOf" srcId="{3A56DB38-DB03-4816-94F8-D30E950D6228}" destId="{97CB8016-FF11-4318-9140-97CEB9219AD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D2012B-F214-4F55-B464-21AE636DC1D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9D998B-4336-4AF5-84A4-11A204D8273F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высшее образование</a:t>
          </a:r>
          <a:endParaRPr lang="ru-RU" sz="2400" b="1" dirty="0">
            <a:solidFill>
              <a:schemeClr val="tx1"/>
            </a:solidFill>
          </a:endParaRPr>
        </a:p>
      </dgm:t>
    </dgm:pt>
    <dgm:pt modelId="{8C1CC69C-2026-4E16-8CCC-9EA6E59D7AF1}" type="parTrans" cxnId="{2AC77B12-66FF-4840-9128-536DDCE63EBC}">
      <dgm:prSet/>
      <dgm:spPr/>
      <dgm:t>
        <a:bodyPr/>
        <a:lstStyle/>
        <a:p>
          <a:endParaRPr lang="ru-RU"/>
        </a:p>
      </dgm:t>
    </dgm:pt>
    <dgm:pt modelId="{1ED05157-C1FB-4757-ABE9-1FC43DC355BE}" type="sibTrans" cxnId="{2AC77B12-66FF-4840-9128-536DDCE63EBC}">
      <dgm:prSet/>
      <dgm:spPr/>
      <dgm:t>
        <a:bodyPr/>
        <a:lstStyle/>
        <a:p>
          <a:endParaRPr lang="ru-RU" dirty="0"/>
        </a:p>
      </dgm:t>
    </dgm:pt>
    <dgm:pt modelId="{AE558D16-539A-4DD5-A7E9-867ED9287683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200" b="1" dirty="0" smtClean="0">
              <a:solidFill>
                <a:schemeClr val="tx1"/>
              </a:solidFill>
            </a:rPr>
            <a:t>дополнительное образование в области специальной оценки условий труда (72 ч.)</a:t>
          </a:r>
          <a:endParaRPr lang="ru-RU" sz="2200" b="1" dirty="0">
            <a:solidFill>
              <a:schemeClr val="tx1"/>
            </a:solidFill>
          </a:endParaRPr>
        </a:p>
      </dgm:t>
    </dgm:pt>
    <dgm:pt modelId="{13E43B27-DADA-4F4A-B730-1C6B4FB0DC99}" type="parTrans" cxnId="{1D4511FC-7583-4656-A8D0-5CC453B377E1}">
      <dgm:prSet/>
      <dgm:spPr/>
      <dgm:t>
        <a:bodyPr/>
        <a:lstStyle/>
        <a:p>
          <a:endParaRPr lang="ru-RU"/>
        </a:p>
      </dgm:t>
    </dgm:pt>
    <dgm:pt modelId="{DE25968F-7AD4-4252-820A-CB228D7B43FF}" type="sibTrans" cxnId="{1D4511FC-7583-4656-A8D0-5CC453B377E1}">
      <dgm:prSet/>
      <dgm:spPr/>
      <dgm:t>
        <a:bodyPr/>
        <a:lstStyle/>
        <a:p>
          <a:endParaRPr lang="ru-RU" dirty="0"/>
        </a:p>
      </dgm:t>
    </dgm:pt>
    <dgm:pt modelId="{A0C5F1F1-A1B9-4243-A3F6-7195F449690D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опыт работы в области оценки условий труда </a:t>
          </a:r>
          <a:br>
            <a:rPr lang="ru-RU" sz="2400" b="1" dirty="0" smtClean="0">
              <a:solidFill>
                <a:schemeClr val="tx1"/>
              </a:solidFill>
            </a:rPr>
          </a:br>
          <a:r>
            <a:rPr lang="ru-RU" sz="2400" b="1" dirty="0" smtClean="0">
              <a:solidFill>
                <a:schemeClr val="tx1"/>
              </a:solidFill>
            </a:rPr>
            <a:t>(3 года)</a:t>
          </a:r>
          <a:endParaRPr lang="ru-RU" sz="2400" b="1" dirty="0">
            <a:solidFill>
              <a:schemeClr val="tx1"/>
            </a:solidFill>
          </a:endParaRPr>
        </a:p>
      </dgm:t>
    </dgm:pt>
    <dgm:pt modelId="{ACA0FEBB-9AB6-49BB-91B6-5590240374F6}" type="parTrans" cxnId="{8B83CD4C-D6DD-4810-A290-8F7EBE9A0445}">
      <dgm:prSet/>
      <dgm:spPr/>
      <dgm:t>
        <a:bodyPr/>
        <a:lstStyle/>
        <a:p>
          <a:endParaRPr lang="ru-RU"/>
        </a:p>
      </dgm:t>
    </dgm:pt>
    <dgm:pt modelId="{3DD38AA2-81F1-4F4B-9151-95CD84465131}" type="sibTrans" cxnId="{8B83CD4C-D6DD-4810-A290-8F7EBE9A0445}">
      <dgm:prSet/>
      <dgm:spPr/>
      <dgm:t>
        <a:bodyPr/>
        <a:lstStyle/>
        <a:p>
          <a:endParaRPr lang="ru-RU" dirty="0"/>
        </a:p>
      </dgm:t>
    </dgm:pt>
    <dgm:pt modelId="{13259E91-3A03-4FDD-A9C7-9BBA5CFD4450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сертификат эксперта</a:t>
          </a:r>
          <a:endParaRPr lang="ru-RU" sz="2400" b="1" dirty="0">
            <a:solidFill>
              <a:schemeClr val="tx1"/>
            </a:solidFill>
          </a:endParaRPr>
        </a:p>
      </dgm:t>
    </dgm:pt>
    <dgm:pt modelId="{814A595C-745A-4716-8694-07112F63EDF4}" type="parTrans" cxnId="{E7BA8D6A-6F08-4611-9D06-C57356551AF2}">
      <dgm:prSet/>
      <dgm:spPr/>
      <dgm:t>
        <a:bodyPr/>
        <a:lstStyle/>
        <a:p>
          <a:endParaRPr lang="ru-RU"/>
        </a:p>
      </dgm:t>
    </dgm:pt>
    <dgm:pt modelId="{75B30DB2-13A0-4FF6-8457-0B0D0465F834}" type="sibTrans" cxnId="{E7BA8D6A-6F08-4611-9D06-C57356551AF2}">
      <dgm:prSet/>
      <dgm:spPr/>
      <dgm:t>
        <a:bodyPr/>
        <a:lstStyle/>
        <a:p>
          <a:endParaRPr lang="ru-RU" dirty="0"/>
        </a:p>
      </dgm:t>
    </dgm:pt>
    <dgm:pt modelId="{82323752-98D3-4334-B1FC-65A99D618736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200" b="1" dirty="0" smtClean="0">
              <a:solidFill>
                <a:schemeClr val="bg1"/>
              </a:solidFill>
            </a:rPr>
            <a:t>медицинское образование </a:t>
          </a:r>
          <a:r>
            <a:rPr lang="ru-RU" sz="2200" b="1" dirty="0" smtClean="0">
              <a:solidFill>
                <a:srgbClr val="FFFF00"/>
              </a:solidFill>
            </a:rPr>
            <a:t>(для не менее чем одного эксперта)</a:t>
          </a:r>
          <a:endParaRPr lang="ru-RU" sz="2200" b="1" dirty="0">
            <a:solidFill>
              <a:srgbClr val="FFFF00"/>
            </a:solidFill>
          </a:endParaRPr>
        </a:p>
      </dgm:t>
    </dgm:pt>
    <dgm:pt modelId="{6ADAFA90-AEB6-4882-805D-D45D98403DE1}" type="parTrans" cxnId="{2DF5F49E-51E9-46C9-AC24-DCEBFE07D181}">
      <dgm:prSet/>
      <dgm:spPr/>
      <dgm:t>
        <a:bodyPr/>
        <a:lstStyle/>
        <a:p>
          <a:endParaRPr lang="ru-RU"/>
        </a:p>
      </dgm:t>
    </dgm:pt>
    <dgm:pt modelId="{A630642B-1BF2-443F-9035-071A62902CAC}" type="sibTrans" cxnId="{2DF5F49E-51E9-46C9-AC24-DCEBFE07D181}">
      <dgm:prSet/>
      <dgm:spPr/>
      <dgm:t>
        <a:bodyPr/>
        <a:lstStyle/>
        <a:p>
          <a:endParaRPr lang="ru-RU" dirty="0"/>
        </a:p>
      </dgm:t>
    </dgm:pt>
    <dgm:pt modelId="{F8DB2A5D-27A9-4563-BA90-A00A4C2972AB}" type="pres">
      <dgm:prSet presAssocID="{B3D2012B-F214-4F55-B464-21AE636DC1D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C17806-C0E0-4316-9024-04446F654F5A}" type="pres">
      <dgm:prSet presAssocID="{939D998B-4336-4AF5-84A4-11A204D8273F}" presName="node" presStyleLbl="node1" presStyleIdx="0" presStyleCnt="5" custScaleX="160136" custRadScaleRad="103590" custRadScaleInc="4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DB469-C205-4C40-A3D5-4D95AA5B8BE6}" type="pres">
      <dgm:prSet presAssocID="{1ED05157-C1FB-4757-ABE9-1FC43DC355BE}" presName="sibTrans" presStyleLbl="sibTrans2D1" presStyleIdx="0" presStyleCnt="5"/>
      <dgm:spPr/>
      <dgm:t>
        <a:bodyPr/>
        <a:lstStyle/>
        <a:p>
          <a:endParaRPr lang="ru-RU"/>
        </a:p>
      </dgm:t>
    </dgm:pt>
    <dgm:pt modelId="{3BB1B250-8282-4232-8D3C-487EBE0FE78B}" type="pres">
      <dgm:prSet presAssocID="{1ED05157-C1FB-4757-ABE9-1FC43DC355BE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66624927-5441-44A8-B5A1-BAB310BD166A}" type="pres">
      <dgm:prSet presAssocID="{AE558D16-539A-4DD5-A7E9-867ED9287683}" presName="node" presStyleLbl="node1" presStyleIdx="1" presStyleCnt="5" custScaleX="207841" custScaleY="159603" custRadScaleRad="139094" custRadScaleInc="22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4A66C-DF42-40A4-A689-395993EA2855}" type="pres">
      <dgm:prSet presAssocID="{DE25968F-7AD4-4252-820A-CB228D7B43FF}" presName="sibTrans" presStyleLbl="sibTrans2D1" presStyleIdx="1" presStyleCnt="5"/>
      <dgm:spPr/>
      <dgm:t>
        <a:bodyPr/>
        <a:lstStyle/>
        <a:p>
          <a:endParaRPr lang="ru-RU"/>
        </a:p>
      </dgm:t>
    </dgm:pt>
    <dgm:pt modelId="{5AA8BBE2-75AC-44F9-9939-13F124B70988}" type="pres">
      <dgm:prSet presAssocID="{DE25968F-7AD4-4252-820A-CB228D7B43FF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61B9703-DB09-4CED-9C57-5EA3A2F55158}" type="pres">
      <dgm:prSet presAssocID="{A0C5F1F1-A1B9-4243-A3F6-7195F449690D}" presName="node" presStyleLbl="node1" presStyleIdx="2" presStyleCnt="5" custScaleX="197840" custRadScaleRad="96855" custRadScaleInc="13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5C871-C349-4A5B-941D-32FD23C260C1}" type="pres">
      <dgm:prSet presAssocID="{3DD38AA2-81F1-4F4B-9151-95CD84465131}" presName="sibTrans" presStyleLbl="sibTrans2D1" presStyleIdx="2" presStyleCnt="5"/>
      <dgm:spPr/>
      <dgm:t>
        <a:bodyPr/>
        <a:lstStyle/>
        <a:p>
          <a:endParaRPr lang="ru-RU"/>
        </a:p>
      </dgm:t>
    </dgm:pt>
    <dgm:pt modelId="{70B807E3-4B17-48CF-B02D-AA710D968909}" type="pres">
      <dgm:prSet presAssocID="{3DD38AA2-81F1-4F4B-9151-95CD84465131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7E983153-69C4-4F6A-9E3A-4CD483F225F7}" type="pres">
      <dgm:prSet presAssocID="{13259E91-3A03-4FDD-A9C7-9BBA5CFD4450}" presName="node" presStyleLbl="node1" presStyleIdx="3" presStyleCnt="5" custScaleX="171197" custRadScaleRad="145688" custRadScaleInc="59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8FC92-F17E-4C9D-A296-B8D121BBDE4D}" type="pres">
      <dgm:prSet presAssocID="{75B30DB2-13A0-4FF6-8457-0B0D0465F834}" presName="sibTrans" presStyleLbl="sibTrans2D1" presStyleIdx="3" presStyleCnt="5"/>
      <dgm:spPr/>
      <dgm:t>
        <a:bodyPr/>
        <a:lstStyle/>
        <a:p>
          <a:endParaRPr lang="ru-RU"/>
        </a:p>
      </dgm:t>
    </dgm:pt>
    <dgm:pt modelId="{C99ED2DE-F533-4694-ACFA-6E15E73B190B}" type="pres">
      <dgm:prSet presAssocID="{75B30DB2-13A0-4FF6-8457-0B0D0465F834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39F875E6-17D4-4824-9005-02EEE976DD48}" type="pres">
      <dgm:prSet presAssocID="{82323752-98D3-4334-B1FC-65A99D618736}" presName="node" presStyleLbl="node1" presStyleIdx="4" presStyleCnt="5" custScaleX="165307" custScaleY="177506" custRadScaleRad="152962" custRadScaleInc="9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A856E-8DD5-43D1-A7F5-32F9E9274DD8}" type="pres">
      <dgm:prSet presAssocID="{A630642B-1BF2-443F-9035-071A62902CAC}" presName="sibTrans" presStyleLbl="sibTrans2D1" presStyleIdx="4" presStyleCnt="5"/>
      <dgm:spPr/>
      <dgm:t>
        <a:bodyPr/>
        <a:lstStyle/>
        <a:p>
          <a:endParaRPr lang="ru-RU"/>
        </a:p>
      </dgm:t>
    </dgm:pt>
    <dgm:pt modelId="{2D2F2F85-F145-40E3-88B9-0D18E4DC05C4}" type="pres">
      <dgm:prSet presAssocID="{A630642B-1BF2-443F-9035-071A62902CAC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1D4511FC-7583-4656-A8D0-5CC453B377E1}" srcId="{B3D2012B-F214-4F55-B464-21AE636DC1D1}" destId="{AE558D16-539A-4DD5-A7E9-867ED9287683}" srcOrd="1" destOrd="0" parTransId="{13E43B27-DADA-4F4A-B730-1C6B4FB0DC99}" sibTransId="{DE25968F-7AD4-4252-820A-CB228D7B43FF}"/>
    <dgm:cxn modelId="{32B760A6-EE96-46F7-8BE2-4378D74D8186}" type="presOf" srcId="{75B30DB2-13A0-4FF6-8457-0B0D0465F834}" destId="{1558FC92-F17E-4C9D-A296-B8D121BBDE4D}" srcOrd="0" destOrd="0" presId="urn:microsoft.com/office/officeart/2005/8/layout/cycle2"/>
    <dgm:cxn modelId="{0347FAA3-ED29-4CD3-B5DA-7D5337B8A876}" type="presOf" srcId="{A0C5F1F1-A1B9-4243-A3F6-7195F449690D}" destId="{E61B9703-DB09-4CED-9C57-5EA3A2F55158}" srcOrd="0" destOrd="0" presId="urn:microsoft.com/office/officeart/2005/8/layout/cycle2"/>
    <dgm:cxn modelId="{E7BA8D6A-6F08-4611-9D06-C57356551AF2}" srcId="{B3D2012B-F214-4F55-B464-21AE636DC1D1}" destId="{13259E91-3A03-4FDD-A9C7-9BBA5CFD4450}" srcOrd="3" destOrd="0" parTransId="{814A595C-745A-4716-8694-07112F63EDF4}" sibTransId="{75B30DB2-13A0-4FF6-8457-0B0D0465F834}"/>
    <dgm:cxn modelId="{8743CA99-63CF-4F93-ABBA-A307C0531A37}" type="presOf" srcId="{3DD38AA2-81F1-4F4B-9151-95CD84465131}" destId="{70B807E3-4B17-48CF-B02D-AA710D968909}" srcOrd="1" destOrd="0" presId="urn:microsoft.com/office/officeart/2005/8/layout/cycle2"/>
    <dgm:cxn modelId="{3DACB88A-787D-4C29-962C-5A5D65485A86}" type="presOf" srcId="{3DD38AA2-81F1-4F4B-9151-95CD84465131}" destId="{45F5C871-C349-4A5B-941D-32FD23C260C1}" srcOrd="0" destOrd="0" presId="urn:microsoft.com/office/officeart/2005/8/layout/cycle2"/>
    <dgm:cxn modelId="{2005A1E3-8B54-43DA-AF40-9A69586811FF}" type="presOf" srcId="{AE558D16-539A-4DD5-A7E9-867ED9287683}" destId="{66624927-5441-44A8-B5A1-BAB310BD166A}" srcOrd="0" destOrd="0" presId="urn:microsoft.com/office/officeart/2005/8/layout/cycle2"/>
    <dgm:cxn modelId="{2AC77B12-66FF-4840-9128-536DDCE63EBC}" srcId="{B3D2012B-F214-4F55-B464-21AE636DC1D1}" destId="{939D998B-4336-4AF5-84A4-11A204D8273F}" srcOrd="0" destOrd="0" parTransId="{8C1CC69C-2026-4E16-8CCC-9EA6E59D7AF1}" sibTransId="{1ED05157-C1FB-4757-ABE9-1FC43DC355BE}"/>
    <dgm:cxn modelId="{19D36486-AED0-4C1D-8B64-C022F65D22F9}" type="presOf" srcId="{A630642B-1BF2-443F-9035-071A62902CAC}" destId="{E88A856E-8DD5-43D1-A7F5-32F9E9274DD8}" srcOrd="0" destOrd="0" presId="urn:microsoft.com/office/officeart/2005/8/layout/cycle2"/>
    <dgm:cxn modelId="{9C5B72BA-1921-4913-82F8-81727D0EBA56}" type="presOf" srcId="{DE25968F-7AD4-4252-820A-CB228D7B43FF}" destId="{4734A66C-DF42-40A4-A689-395993EA2855}" srcOrd="0" destOrd="0" presId="urn:microsoft.com/office/officeart/2005/8/layout/cycle2"/>
    <dgm:cxn modelId="{71E97D1E-50D8-4D6B-B059-A9E8AFB801B7}" type="presOf" srcId="{82323752-98D3-4334-B1FC-65A99D618736}" destId="{39F875E6-17D4-4824-9005-02EEE976DD48}" srcOrd="0" destOrd="0" presId="urn:microsoft.com/office/officeart/2005/8/layout/cycle2"/>
    <dgm:cxn modelId="{F76F682B-8174-4952-AE1D-5D36E2A8DF5E}" type="presOf" srcId="{939D998B-4336-4AF5-84A4-11A204D8273F}" destId="{5AC17806-C0E0-4316-9024-04446F654F5A}" srcOrd="0" destOrd="0" presId="urn:microsoft.com/office/officeart/2005/8/layout/cycle2"/>
    <dgm:cxn modelId="{8B83CD4C-D6DD-4810-A290-8F7EBE9A0445}" srcId="{B3D2012B-F214-4F55-B464-21AE636DC1D1}" destId="{A0C5F1F1-A1B9-4243-A3F6-7195F449690D}" srcOrd="2" destOrd="0" parTransId="{ACA0FEBB-9AB6-49BB-91B6-5590240374F6}" sibTransId="{3DD38AA2-81F1-4F4B-9151-95CD84465131}"/>
    <dgm:cxn modelId="{AE991D83-EBBF-406B-9A39-68D30D7DECEF}" type="presOf" srcId="{A630642B-1BF2-443F-9035-071A62902CAC}" destId="{2D2F2F85-F145-40E3-88B9-0D18E4DC05C4}" srcOrd="1" destOrd="0" presId="urn:microsoft.com/office/officeart/2005/8/layout/cycle2"/>
    <dgm:cxn modelId="{D2354A32-4066-4407-98D3-2AD8EF93C526}" type="presOf" srcId="{75B30DB2-13A0-4FF6-8457-0B0D0465F834}" destId="{C99ED2DE-F533-4694-ACFA-6E15E73B190B}" srcOrd="1" destOrd="0" presId="urn:microsoft.com/office/officeart/2005/8/layout/cycle2"/>
    <dgm:cxn modelId="{823C7AD1-5D7F-4367-B5AD-BBB3A20FEC47}" type="presOf" srcId="{13259E91-3A03-4FDD-A9C7-9BBA5CFD4450}" destId="{7E983153-69C4-4F6A-9E3A-4CD483F225F7}" srcOrd="0" destOrd="0" presId="urn:microsoft.com/office/officeart/2005/8/layout/cycle2"/>
    <dgm:cxn modelId="{CACF730C-EB6F-451A-98FD-8AF1DC5722B3}" type="presOf" srcId="{1ED05157-C1FB-4757-ABE9-1FC43DC355BE}" destId="{644DB469-C205-4C40-A3D5-4D95AA5B8BE6}" srcOrd="0" destOrd="0" presId="urn:microsoft.com/office/officeart/2005/8/layout/cycle2"/>
    <dgm:cxn modelId="{B698F096-43AC-4932-B58A-317306E8026B}" type="presOf" srcId="{DE25968F-7AD4-4252-820A-CB228D7B43FF}" destId="{5AA8BBE2-75AC-44F9-9939-13F124B70988}" srcOrd="1" destOrd="0" presId="urn:microsoft.com/office/officeart/2005/8/layout/cycle2"/>
    <dgm:cxn modelId="{2DF5F49E-51E9-46C9-AC24-DCEBFE07D181}" srcId="{B3D2012B-F214-4F55-B464-21AE636DC1D1}" destId="{82323752-98D3-4334-B1FC-65A99D618736}" srcOrd="4" destOrd="0" parTransId="{6ADAFA90-AEB6-4882-805D-D45D98403DE1}" sibTransId="{A630642B-1BF2-443F-9035-071A62902CAC}"/>
    <dgm:cxn modelId="{AF03547F-20BB-4D99-ACAA-989F4F6F46D8}" type="presOf" srcId="{B3D2012B-F214-4F55-B464-21AE636DC1D1}" destId="{F8DB2A5D-27A9-4563-BA90-A00A4C2972AB}" srcOrd="0" destOrd="0" presId="urn:microsoft.com/office/officeart/2005/8/layout/cycle2"/>
    <dgm:cxn modelId="{E229AF06-A3FB-4CC4-AEE2-1A379FFF7DC3}" type="presOf" srcId="{1ED05157-C1FB-4757-ABE9-1FC43DC355BE}" destId="{3BB1B250-8282-4232-8D3C-487EBE0FE78B}" srcOrd="1" destOrd="0" presId="urn:microsoft.com/office/officeart/2005/8/layout/cycle2"/>
    <dgm:cxn modelId="{C48A41E7-8A9F-45CE-A4CE-50125C3F5568}" type="presParOf" srcId="{F8DB2A5D-27A9-4563-BA90-A00A4C2972AB}" destId="{5AC17806-C0E0-4316-9024-04446F654F5A}" srcOrd="0" destOrd="0" presId="urn:microsoft.com/office/officeart/2005/8/layout/cycle2"/>
    <dgm:cxn modelId="{A32D9DD7-05C0-4BAF-8D9A-0B7B97D1091D}" type="presParOf" srcId="{F8DB2A5D-27A9-4563-BA90-A00A4C2972AB}" destId="{644DB469-C205-4C40-A3D5-4D95AA5B8BE6}" srcOrd="1" destOrd="0" presId="urn:microsoft.com/office/officeart/2005/8/layout/cycle2"/>
    <dgm:cxn modelId="{72FA301E-4AA6-428F-A09E-EE75AA71287D}" type="presParOf" srcId="{644DB469-C205-4C40-A3D5-4D95AA5B8BE6}" destId="{3BB1B250-8282-4232-8D3C-487EBE0FE78B}" srcOrd="0" destOrd="0" presId="urn:microsoft.com/office/officeart/2005/8/layout/cycle2"/>
    <dgm:cxn modelId="{9D2E6169-D689-4CFB-B2B6-567AA463CE3E}" type="presParOf" srcId="{F8DB2A5D-27A9-4563-BA90-A00A4C2972AB}" destId="{66624927-5441-44A8-B5A1-BAB310BD166A}" srcOrd="2" destOrd="0" presId="urn:microsoft.com/office/officeart/2005/8/layout/cycle2"/>
    <dgm:cxn modelId="{5B447AE5-54B4-4C4C-8F9E-630399F2FAF6}" type="presParOf" srcId="{F8DB2A5D-27A9-4563-BA90-A00A4C2972AB}" destId="{4734A66C-DF42-40A4-A689-395993EA2855}" srcOrd="3" destOrd="0" presId="urn:microsoft.com/office/officeart/2005/8/layout/cycle2"/>
    <dgm:cxn modelId="{40D731BC-87EE-40D7-8D01-ABB6026519A0}" type="presParOf" srcId="{4734A66C-DF42-40A4-A689-395993EA2855}" destId="{5AA8BBE2-75AC-44F9-9939-13F124B70988}" srcOrd="0" destOrd="0" presId="urn:microsoft.com/office/officeart/2005/8/layout/cycle2"/>
    <dgm:cxn modelId="{4C3F11A0-5CF9-450D-B2F9-EA8B671D55F8}" type="presParOf" srcId="{F8DB2A5D-27A9-4563-BA90-A00A4C2972AB}" destId="{E61B9703-DB09-4CED-9C57-5EA3A2F55158}" srcOrd="4" destOrd="0" presId="urn:microsoft.com/office/officeart/2005/8/layout/cycle2"/>
    <dgm:cxn modelId="{BD32456F-D81E-443F-A118-1FE175502B97}" type="presParOf" srcId="{F8DB2A5D-27A9-4563-BA90-A00A4C2972AB}" destId="{45F5C871-C349-4A5B-941D-32FD23C260C1}" srcOrd="5" destOrd="0" presId="urn:microsoft.com/office/officeart/2005/8/layout/cycle2"/>
    <dgm:cxn modelId="{73FDFBCB-D3FF-457B-B0B7-650B7D6FBEF5}" type="presParOf" srcId="{45F5C871-C349-4A5B-941D-32FD23C260C1}" destId="{70B807E3-4B17-48CF-B02D-AA710D968909}" srcOrd="0" destOrd="0" presId="urn:microsoft.com/office/officeart/2005/8/layout/cycle2"/>
    <dgm:cxn modelId="{042E8A66-02ED-4FCF-91DC-F3F7BF172BC8}" type="presParOf" srcId="{F8DB2A5D-27A9-4563-BA90-A00A4C2972AB}" destId="{7E983153-69C4-4F6A-9E3A-4CD483F225F7}" srcOrd="6" destOrd="0" presId="urn:microsoft.com/office/officeart/2005/8/layout/cycle2"/>
    <dgm:cxn modelId="{A90B5876-DDAF-4D33-8682-A82657FF4790}" type="presParOf" srcId="{F8DB2A5D-27A9-4563-BA90-A00A4C2972AB}" destId="{1558FC92-F17E-4C9D-A296-B8D121BBDE4D}" srcOrd="7" destOrd="0" presId="urn:microsoft.com/office/officeart/2005/8/layout/cycle2"/>
    <dgm:cxn modelId="{94B2200C-9B69-4461-AFD1-AA277BD56D58}" type="presParOf" srcId="{1558FC92-F17E-4C9D-A296-B8D121BBDE4D}" destId="{C99ED2DE-F533-4694-ACFA-6E15E73B190B}" srcOrd="0" destOrd="0" presId="urn:microsoft.com/office/officeart/2005/8/layout/cycle2"/>
    <dgm:cxn modelId="{208E14DB-3233-4A51-8534-C25CD17A4602}" type="presParOf" srcId="{F8DB2A5D-27A9-4563-BA90-A00A4C2972AB}" destId="{39F875E6-17D4-4824-9005-02EEE976DD48}" srcOrd="8" destOrd="0" presId="urn:microsoft.com/office/officeart/2005/8/layout/cycle2"/>
    <dgm:cxn modelId="{9F414DAD-5807-4A08-8A72-4F0C63049B5E}" type="presParOf" srcId="{F8DB2A5D-27A9-4563-BA90-A00A4C2972AB}" destId="{E88A856E-8DD5-43D1-A7F5-32F9E9274DD8}" srcOrd="9" destOrd="0" presId="urn:microsoft.com/office/officeart/2005/8/layout/cycle2"/>
    <dgm:cxn modelId="{E00CC20B-8823-4F34-9B26-980C9B6FF0F2}" type="presParOf" srcId="{E88A856E-8DD5-43D1-A7F5-32F9E9274DD8}" destId="{2D2F2F85-F145-40E3-88B9-0D18E4DC05C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660D27A-0518-4FA6-B295-334DEE5877A9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5F04E23-AA1C-40A2-8B45-55AB0FA3A243}">
      <dgm:prSet phldrT="[Текст]" custT="1"/>
      <dgm:spPr/>
      <dgm:t>
        <a:bodyPr/>
        <a:lstStyle/>
        <a:p>
          <a:pPr algn="l"/>
          <a:r>
            <a:rPr lang="ru-RU" sz="3200" dirty="0" smtClean="0"/>
            <a:t>НЕДОПУЩЕНИЕ КОНФЛИКТА ИНТЕРЕСОВ</a:t>
          </a:r>
          <a:endParaRPr lang="ru-RU" sz="3200" dirty="0"/>
        </a:p>
      </dgm:t>
    </dgm:pt>
    <dgm:pt modelId="{7AF0DDA1-F650-4986-B2C5-FD13599C6F4F}" type="parTrans" cxnId="{C2F4B025-0095-47CA-8682-E1F620D2B896}">
      <dgm:prSet/>
      <dgm:spPr/>
      <dgm:t>
        <a:bodyPr/>
        <a:lstStyle/>
        <a:p>
          <a:endParaRPr lang="ru-RU" sz="3600"/>
        </a:p>
      </dgm:t>
    </dgm:pt>
    <dgm:pt modelId="{03342B86-7EF0-4349-9176-1CECD47E0F70}" type="sibTrans" cxnId="{C2F4B025-0095-47CA-8682-E1F620D2B896}">
      <dgm:prSet/>
      <dgm:spPr/>
      <dgm:t>
        <a:bodyPr/>
        <a:lstStyle/>
        <a:p>
          <a:endParaRPr lang="ru-RU" sz="3600"/>
        </a:p>
      </dgm:t>
    </dgm:pt>
    <dgm:pt modelId="{CD9439BD-924C-485E-BFB8-484DF8EB2501}">
      <dgm:prSet phldrT="[Текст]" custT="1"/>
      <dgm:spPr/>
      <dgm:t>
        <a:bodyPr/>
        <a:lstStyle/>
        <a:p>
          <a:endParaRPr lang="ru-RU" sz="3600" dirty="0"/>
        </a:p>
      </dgm:t>
    </dgm:pt>
    <dgm:pt modelId="{F69B3C0C-0054-47F0-BD56-356882EEAC79}" type="parTrans" cxnId="{CF1016EB-15EE-48C4-9D7F-D9B8DF8CC931}">
      <dgm:prSet/>
      <dgm:spPr/>
      <dgm:t>
        <a:bodyPr/>
        <a:lstStyle/>
        <a:p>
          <a:endParaRPr lang="ru-RU" sz="3600"/>
        </a:p>
      </dgm:t>
    </dgm:pt>
    <dgm:pt modelId="{F0A4A0B9-8174-4C6B-825E-5EE412F628F0}" type="sibTrans" cxnId="{CF1016EB-15EE-48C4-9D7F-D9B8DF8CC931}">
      <dgm:prSet/>
      <dgm:spPr/>
      <dgm:t>
        <a:bodyPr/>
        <a:lstStyle/>
        <a:p>
          <a:endParaRPr lang="ru-RU" sz="3600"/>
        </a:p>
      </dgm:t>
    </dgm:pt>
    <dgm:pt modelId="{89EE08D4-DEDB-4AB6-B8F7-5B6AFDF0FABB}">
      <dgm:prSet phldrT="[Текст]" custT="1"/>
      <dgm:spPr/>
      <dgm:t>
        <a:bodyPr/>
        <a:lstStyle/>
        <a:p>
          <a:r>
            <a:rPr lang="ru-RU" sz="3200" dirty="0" smtClean="0"/>
            <a:t>ДЕНЕЖНОЕ ВОЗНАГРАЖДЕНИЕ ОРГАНИЗАЦИИ, ПРОВОДЯЩЕЙ СОУТ, НЕ МОЖЕТ БЫТЬ ПОСТАВЛЕНО В ЗАВИСИМОСТЬ ОТ РЕЗУЛЬТАТОВ ОЦЕНКИ</a:t>
          </a:r>
          <a:endParaRPr lang="ru-RU" sz="3200" dirty="0"/>
        </a:p>
      </dgm:t>
    </dgm:pt>
    <dgm:pt modelId="{FE4E2F4C-7CE3-4A86-8F65-780FAC960F8B}" type="parTrans" cxnId="{852FEE3D-3277-4CFA-BDA0-E4D15E1E76BD}">
      <dgm:prSet/>
      <dgm:spPr/>
      <dgm:t>
        <a:bodyPr/>
        <a:lstStyle/>
        <a:p>
          <a:endParaRPr lang="ru-RU" sz="3600"/>
        </a:p>
      </dgm:t>
    </dgm:pt>
    <dgm:pt modelId="{158412D4-5D6D-48F9-8559-7D4983FBB1B1}" type="sibTrans" cxnId="{852FEE3D-3277-4CFA-BDA0-E4D15E1E76BD}">
      <dgm:prSet/>
      <dgm:spPr/>
      <dgm:t>
        <a:bodyPr/>
        <a:lstStyle/>
        <a:p>
          <a:endParaRPr lang="ru-RU" sz="3600"/>
        </a:p>
      </dgm:t>
    </dgm:pt>
    <dgm:pt modelId="{AEF5D327-2F74-4F80-ACC0-9E92374CD523}">
      <dgm:prSet phldrT="[Текст]" custT="1"/>
      <dgm:spPr/>
      <dgm:t>
        <a:bodyPr/>
        <a:lstStyle/>
        <a:p>
          <a:endParaRPr lang="ru-RU" sz="3600" dirty="0"/>
        </a:p>
      </dgm:t>
    </dgm:pt>
    <dgm:pt modelId="{37430CE2-697C-48CD-A131-C380BAFE20F4}" type="parTrans" cxnId="{1611A59F-81F4-48F1-8970-5F72DEF9FECD}">
      <dgm:prSet/>
      <dgm:spPr/>
      <dgm:t>
        <a:bodyPr/>
        <a:lstStyle/>
        <a:p>
          <a:endParaRPr lang="ru-RU" sz="3600"/>
        </a:p>
      </dgm:t>
    </dgm:pt>
    <dgm:pt modelId="{B121B81B-FBFA-4719-8927-1AED2A83FB4A}" type="sibTrans" cxnId="{1611A59F-81F4-48F1-8970-5F72DEF9FECD}">
      <dgm:prSet/>
      <dgm:spPr/>
      <dgm:t>
        <a:bodyPr/>
        <a:lstStyle/>
        <a:p>
          <a:endParaRPr lang="ru-RU" sz="3600"/>
        </a:p>
      </dgm:t>
    </dgm:pt>
    <dgm:pt modelId="{0C61914B-C2C8-4650-AFE9-3C412A4A7820}">
      <dgm:prSet phldrT="[Текст]" custT="1"/>
      <dgm:spPr>
        <a:noFill/>
      </dgm:spPr>
      <dgm:t>
        <a:bodyPr/>
        <a:lstStyle/>
        <a:p>
          <a:pPr algn="r"/>
          <a:r>
            <a:rPr lang="ru-RU" sz="3200" dirty="0" smtClean="0">
              <a:solidFill>
                <a:schemeClr val="tx2"/>
              </a:solidFill>
            </a:rPr>
            <a:t>ОГРАНИЧЕНИЕ КРУГА ЛИЦ, ПРОВОДЯЩИХ СПЕЦИАЛЬНУЮ ОЦЕНКУ УСЛОВИЙ ТРУДА – ЭКСПЕРТЫ НЕСУТ ПЕРСОНАЛЬНУЮ ОТВЕТСТВЕННОСТЬ ЗА ОБЪЕКТИВНЫЕ РЕЗУЛЬТАТЫ СОУТ</a:t>
          </a:r>
          <a:endParaRPr lang="ru-RU" sz="3200" dirty="0">
            <a:solidFill>
              <a:schemeClr val="tx2"/>
            </a:solidFill>
          </a:endParaRPr>
        </a:p>
      </dgm:t>
    </dgm:pt>
    <dgm:pt modelId="{110B52D4-432F-4C60-A4DB-BCCAA9488590}" type="parTrans" cxnId="{7B006A2B-2961-4B8D-A395-51E17B5C6FED}">
      <dgm:prSet/>
      <dgm:spPr/>
      <dgm:t>
        <a:bodyPr/>
        <a:lstStyle/>
        <a:p>
          <a:endParaRPr lang="ru-RU"/>
        </a:p>
      </dgm:t>
    </dgm:pt>
    <dgm:pt modelId="{B706F9D3-14F0-49B9-9E40-81428843B757}" type="sibTrans" cxnId="{7B006A2B-2961-4B8D-A395-51E17B5C6FED}">
      <dgm:prSet/>
      <dgm:spPr/>
      <dgm:t>
        <a:bodyPr/>
        <a:lstStyle/>
        <a:p>
          <a:endParaRPr lang="ru-RU"/>
        </a:p>
      </dgm:t>
    </dgm:pt>
    <dgm:pt modelId="{C25E4736-0402-4FAC-A33B-120109767F9D}" type="pres">
      <dgm:prSet presAssocID="{7660D27A-0518-4FA6-B295-334DEE5877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138C1-2071-4119-88C8-0A3146100907}" type="pres">
      <dgm:prSet presAssocID="{A5F04E23-AA1C-40A2-8B45-55AB0FA3A243}" presName="parentText" presStyleLbl="node1" presStyleIdx="0" presStyleCnt="3" custScaleY="76512" custLinFactY="-952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20C2F-20D6-4204-AFA4-2E4A16CA8F8F}" type="pres">
      <dgm:prSet presAssocID="{A5F04E23-AA1C-40A2-8B45-55AB0FA3A24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E24D9-ADF1-4264-AF32-75E52BE007A9}" type="pres">
      <dgm:prSet presAssocID="{0C61914B-C2C8-4650-AFE9-3C412A4A782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229F1-762D-4EE4-8F4A-4DD4277DFB20}" type="pres">
      <dgm:prSet presAssocID="{B706F9D3-14F0-49B9-9E40-81428843B757}" presName="spacer" presStyleCnt="0"/>
      <dgm:spPr/>
    </dgm:pt>
    <dgm:pt modelId="{386D37F6-A164-4CE3-ACA0-C16277461AAA}" type="pres">
      <dgm:prSet presAssocID="{89EE08D4-DEDB-4AB6-B8F7-5B6AFDF0FABB}" presName="parentText" presStyleLbl="node1" presStyleIdx="2" presStyleCnt="3" custScaleY="99227" custLinFactY="247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1DAEC4-864E-4551-8413-0E176BA048F8}" type="pres">
      <dgm:prSet presAssocID="{89EE08D4-DEDB-4AB6-B8F7-5B6AFDF0FAB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006A2B-2961-4B8D-A395-51E17B5C6FED}" srcId="{7660D27A-0518-4FA6-B295-334DEE5877A9}" destId="{0C61914B-C2C8-4650-AFE9-3C412A4A7820}" srcOrd="1" destOrd="0" parTransId="{110B52D4-432F-4C60-A4DB-BCCAA9488590}" sibTransId="{B706F9D3-14F0-49B9-9E40-81428843B757}"/>
    <dgm:cxn modelId="{C2F4B025-0095-47CA-8682-E1F620D2B896}" srcId="{7660D27A-0518-4FA6-B295-334DEE5877A9}" destId="{A5F04E23-AA1C-40A2-8B45-55AB0FA3A243}" srcOrd="0" destOrd="0" parTransId="{7AF0DDA1-F650-4986-B2C5-FD13599C6F4F}" sibTransId="{03342B86-7EF0-4349-9176-1CECD47E0F70}"/>
    <dgm:cxn modelId="{CF1016EB-15EE-48C4-9D7F-D9B8DF8CC931}" srcId="{A5F04E23-AA1C-40A2-8B45-55AB0FA3A243}" destId="{CD9439BD-924C-485E-BFB8-484DF8EB2501}" srcOrd="0" destOrd="0" parTransId="{F69B3C0C-0054-47F0-BD56-356882EEAC79}" sibTransId="{F0A4A0B9-8174-4C6B-825E-5EE412F628F0}"/>
    <dgm:cxn modelId="{1611A59F-81F4-48F1-8970-5F72DEF9FECD}" srcId="{89EE08D4-DEDB-4AB6-B8F7-5B6AFDF0FABB}" destId="{AEF5D327-2F74-4F80-ACC0-9E92374CD523}" srcOrd="0" destOrd="0" parTransId="{37430CE2-697C-48CD-A131-C380BAFE20F4}" sibTransId="{B121B81B-FBFA-4719-8927-1AED2A83FB4A}"/>
    <dgm:cxn modelId="{4D5B6C95-B826-48F5-9362-5565CC2C764D}" type="presOf" srcId="{89EE08D4-DEDB-4AB6-B8F7-5B6AFDF0FABB}" destId="{386D37F6-A164-4CE3-ACA0-C16277461AAA}" srcOrd="0" destOrd="0" presId="urn:microsoft.com/office/officeart/2005/8/layout/vList2"/>
    <dgm:cxn modelId="{6AF59A4C-5F3C-4443-9DFE-350B75693019}" type="presOf" srcId="{0C61914B-C2C8-4650-AFE9-3C412A4A7820}" destId="{A95E24D9-ADF1-4264-AF32-75E52BE007A9}" srcOrd="0" destOrd="0" presId="urn:microsoft.com/office/officeart/2005/8/layout/vList2"/>
    <dgm:cxn modelId="{E5959AF1-CE98-4D7E-A693-907B54D3861D}" type="presOf" srcId="{AEF5D327-2F74-4F80-ACC0-9E92374CD523}" destId="{9D1DAEC4-864E-4551-8413-0E176BA048F8}" srcOrd="0" destOrd="0" presId="urn:microsoft.com/office/officeart/2005/8/layout/vList2"/>
    <dgm:cxn modelId="{33DB702F-5183-4410-B022-FE72BB10AB30}" type="presOf" srcId="{CD9439BD-924C-485E-BFB8-484DF8EB2501}" destId="{E1220C2F-20D6-4204-AFA4-2E4A16CA8F8F}" srcOrd="0" destOrd="0" presId="urn:microsoft.com/office/officeart/2005/8/layout/vList2"/>
    <dgm:cxn modelId="{F4E02FEE-4D3E-40FC-B5DD-AA3D9A18A1F1}" type="presOf" srcId="{7660D27A-0518-4FA6-B295-334DEE5877A9}" destId="{C25E4736-0402-4FAC-A33B-120109767F9D}" srcOrd="0" destOrd="0" presId="urn:microsoft.com/office/officeart/2005/8/layout/vList2"/>
    <dgm:cxn modelId="{ED6E5548-F05F-4DF3-8A7E-AC684D686694}" type="presOf" srcId="{A5F04E23-AA1C-40A2-8B45-55AB0FA3A243}" destId="{ED7138C1-2071-4119-88C8-0A3146100907}" srcOrd="0" destOrd="0" presId="urn:microsoft.com/office/officeart/2005/8/layout/vList2"/>
    <dgm:cxn modelId="{852FEE3D-3277-4CFA-BDA0-E4D15E1E76BD}" srcId="{7660D27A-0518-4FA6-B295-334DEE5877A9}" destId="{89EE08D4-DEDB-4AB6-B8F7-5B6AFDF0FABB}" srcOrd="2" destOrd="0" parTransId="{FE4E2F4C-7CE3-4A86-8F65-780FAC960F8B}" sibTransId="{158412D4-5D6D-48F9-8559-7D4983FBB1B1}"/>
    <dgm:cxn modelId="{3F611E0C-5D2B-4ABC-BE94-CB5F76E27B4F}" type="presParOf" srcId="{C25E4736-0402-4FAC-A33B-120109767F9D}" destId="{ED7138C1-2071-4119-88C8-0A3146100907}" srcOrd="0" destOrd="0" presId="urn:microsoft.com/office/officeart/2005/8/layout/vList2"/>
    <dgm:cxn modelId="{F70AEB19-CBAD-4398-8D18-9A5361247D23}" type="presParOf" srcId="{C25E4736-0402-4FAC-A33B-120109767F9D}" destId="{E1220C2F-20D6-4204-AFA4-2E4A16CA8F8F}" srcOrd="1" destOrd="0" presId="urn:microsoft.com/office/officeart/2005/8/layout/vList2"/>
    <dgm:cxn modelId="{87EAD367-A990-4B72-874D-45EFFDA3C96E}" type="presParOf" srcId="{C25E4736-0402-4FAC-A33B-120109767F9D}" destId="{A95E24D9-ADF1-4264-AF32-75E52BE007A9}" srcOrd="2" destOrd="0" presId="urn:microsoft.com/office/officeart/2005/8/layout/vList2"/>
    <dgm:cxn modelId="{356530C4-F8F2-4D9A-897A-B5B56C27A562}" type="presParOf" srcId="{C25E4736-0402-4FAC-A33B-120109767F9D}" destId="{EAF229F1-762D-4EE4-8F4A-4DD4277DFB20}" srcOrd="3" destOrd="0" presId="urn:microsoft.com/office/officeart/2005/8/layout/vList2"/>
    <dgm:cxn modelId="{5BDE204C-5335-4C17-9B4A-40D6D34FB772}" type="presParOf" srcId="{C25E4736-0402-4FAC-A33B-120109767F9D}" destId="{386D37F6-A164-4CE3-ACA0-C16277461AAA}" srcOrd="4" destOrd="0" presId="urn:microsoft.com/office/officeart/2005/8/layout/vList2"/>
    <dgm:cxn modelId="{302DFB0B-A7F7-41FF-9A74-065F3ECB56AF}" type="presParOf" srcId="{C25E4736-0402-4FAC-A33B-120109767F9D}" destId="{9D1DAEC4-864E-4551-8413-0E176BA048F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8C97CE7-3CED-4116-AC71-18D037A9DA36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9C6EF08-670D-4CD9-B10F-BB0A7ED6CFA2}">
      <dgm:prSet phldrT="[Текст]"/>
      <dgm:spPr/>
      <dgm:t>
        <a:bodyPr/>
        <a:lstStyle/>
        <a:p>
          <a:r>
            <a:rPr lang="ru-RU" dirty="0" smtClean="0"/>
            <a:t>Эксперт</a:t>
          </a:r>
          <a:endParaRPr lang="ru-RU" dirty="0"/>
        </a:p>
      </dgm:t>
    </dgm:pt>
    <dgm:pt modelId="{B39A6341-7BF7-4A1F-A0DC-CD22C9B44F94}" type="parTrans" cxnId="{944D12B6-246E-4DA5-84DE-2F2AA264551C}">
      <dgm:prSet/>
      <dgm:spPr/>
      <dgm:t>
        <a:bodyPr/>
        <a:lstStyle/>
        <a:p>
          <a:endParaRPr lang="ru-RU"/>
        </a:p>
      </dgm:t>
    </dgm:pt>
    <dgm:pt modelId="{A735CCB0-E19E-48E7-8D0D-A2F5FE7FEBB7}" type="sibTrans" cxnId="{944D12B6-246E-4DA5-84DE-2F2AA264551C}">
      <dgm:prSet/>
      <dgm:spPr/>
      <dgm:t>
        <a:bodyPr/>
        <a:lstStyle/>
        <a:p>
          <a:endParaRPr lang="ru-RU"/>
        </a:p>
      </dgm:t>
    </dgm:pt>
    <dgm:pt modelId="{F1A0CC3B-2411-4A12-A9CD-BCBAD1648F50}">
      <dgm:prSet phldrT="[Текст]" custT="1"/>
      <dgm:spPr/>
      <dgm:t>
        <a:bodyPr/>
        <a:lstStyle/>
        <a:p>
          <a:r>
            <a:rPr lang="ru-RU" sz="2400" dirty="0" smtClean="0"/>
            <a:t>штраф до 50 тыс. рублей</a:t>
          </a:r>
          <a:endParaRPr lang="ru-RU" sz="2400" dirty="0"/>
        </a:p>
      </dgm:t>
    </dgm:pt>
    <dgm:pt modelId="{1B7D572F-7652-4602-9AEE-BAF095314A79}" type="parTrans" cxnId="{0F1EC9EC-6080-457C-BE1C-0D83BB4FC445}">
      <dgm:prSet/>
      <dgm:spPr/>
      <dgm:t>
        <a:bodyPr/>
        <a:lstStyle/>
        <a:p>
          <a:endParaRPr lang="ru-RU"/>
        </a:p>
      </dgm:t>
    </dgm:pt>
    <dgm:pt modelId="{E589E56D-970F-49F4-88E7-11A6CA0A7934}" type="sibTrans" cxnId="{0F1EC9EC-6080-457C-BE1C-0D83BB4FC445}">
      <dgm:prSet/>
      <dgm:spPr/>
      <dgm:t>
        <a:bodyPr/>
        <a:lstStyle/>
        <a:p>
          <a:endParaRPr lang="ru-RU"/>
        </a:p>
      </dgm:t>
    </dgm:pt>
    <dgm:pt modelId="{4997CF70-4E5A-415F-9286-A54A41584125}">
      <dgm:prSet phldrT="[Текст]" custT="1"/>
      <dgm:spPr/>
      <dgm:t>
        <a:bodyPr/>
        <a:lstStyle/>
        <a:p>
          <a:r>
            <a:rPr lang="ru-RU" sz="2400" dirty="0" smtClean="0"/>
            <a:t>дисквалификация </a:t>
          </a:r>
          <a:br>
            <a:rPr lang="ru-RU" sz="2400" dirty="0" smtClean="0"/>
          </a:br>
          <a:r>
            <a:rPr lang="ru-RU" sz="2400" dirty="0" smtClean="0"/>
            <a:t>до 3 лет</a:t>
          </a:r>
          <a:endParaRPr lang="ru-RU" sz="2400" dirty="0"/>
        </a:p>
      </dgm:t>
    </dgm:pt>
    <dgm:pt modelId="{F3DB9152-F425-4489-9A3D-E12B4300FF13}" type="parTrans" cxnId="{AECCE582-5C42-4AF0-BB8B-90491DD93751}">
      <dgm:prSet/>
      <dgm:spPr/>
      <dgm:t>
        <a:bodyPr/>
        <a:lstStyle/>
        <a:p>
          <a:endParaRPr lang="ru-RU"/>
        </a:p>
      </dgm:t>
    </dgm:pt>
    <dgm:pt modelId="{75DBE6B6-6D7B-48DE-8187-5E6FA0244936}" type="sibTrans" cxnId="{AECCE582-5C42-4AF0-BB8B-90491DD93751}">
      <dgm:prSet/>
      <dgm:spPr/>
      <dgm:t>
        <a:bodyPr/>
        <a:lstStyle/>
        <a:p>
          <a:endParaRPr lang="ru-RU"/>
        </a:p>
      </dgm:t>
    </dgm:pt>
    <dgm:pt modelId="{560440EA-43C2-4100-93ED-77C4E22F2290}">
      <dgm:prSet phldrT="[Текст]"/>
      <dgm:spPr/>
      <dgm:t>
        <a:bodyPr/>
        <a:lstStyle/>
        <a:p>
          <a:r>
            <a:rPr lang="ru-RU" dirty="0" smtClean="0"/>
            <a:t>Организация</a:t>
          </a:r>
          <a:endParaRPr lang="ru-RU" dirty="0"/>
        </a:p>
      </dgm:t>
    </dgm:pt>
    <dgm:pt modelId="{581AF453-31BB-4C03-8D91-FDBB4CC8A723}" type="parTrans" cxnId="{20545B5B-9AB6-4A17-9A39-7C91E06ADF29}">
      <dgm:prSet/>
      <dgm:spPr/>
      <dgm:t>
        <a:bodyPr/>
        <a:lstStyle/>
        <a:p>
          <a:endParaRPr lang="ru-RU"/>
        </a:p>
      </dgm:t>
    </dgm:pt>
    <dgm:pt modelId="{E9D6EF61-A32F-4ACC-8A53-E14CE1129FC0}" type="sibTrans" cxnId="{20545B5B-9AB6-4A17-9A39-7C91E06ADF29}">
      <dgm:prSet/>
      <dgm:spPr/>
      <dgm:t>
        <a:bodyPr/>
        <a:lstStyle/>
        <a:p>
          <a:endParaRPr lang="ru-RU"/>
        </a:p>
      </dgm:t>
    </dgm:pt>
    <dgm:pt modelId="{8DDD79E6-ADFF-43FB-97CA-8CAFF54FE55B}">
      <dgm:prSet phldrT="[Текст]" custT="1"/>
      <dgm:spPr/>
      <dgm:t>
        <a:bodyPr/>
        <a:lstStyle/>
        <a:p>
          <a:r>
            <a:rPr lang="ru-RU" sz="2400" dirty="0" smtClean="0"/>
            <a:t>штраф до 200 тыс. рублей</a:t>
          </a:r>
          <a:endParaRPr lang="ru-RU" sz="2400" dirty="0"/>
        </a:p>
      </dgm:t>
    </dgm:pt>
    <dgm:pt modelId="{B30EE163-24F3-4A9C-BEBC-7592AA4A6C4E}" type="parTrans" cxnId="{19ACC742-BAA2-4E55-B02D-CFE162FD6DBF}">
      <dgm:prSet/>
      <dgm:spPr/>
      <dgm:t>
        <a:bodyPr/>
        <a:lstStyle/>
        <a:p>
          <a:endParaRPr lang="ru-RU"/>
        </a:p>
      </dgm:t>
    </dgm:pt>
    <dgm:pt modelId="{4E51C0B6-9664-43BD-A578-B13000F360F2}" type="sibTrans" cxnId="{19ACC742-BAA2-4E55-B02D-CFE162FD6DBF}">
      <dgm:prSet/>
      <dgm:spPr/>
      <dgm:t>
        <a:bodyPr/>
        <a:lstStyle/>
        <a:p>
          <a:endParaRPr lang="ru-RU"/>
        </a:p>
      </dgm:t>
    </dgm:pt>
    <dgm:pt modelId="{E9ED0737-BFE4-4783-9ECA-18A8AB77104F}">
      <dgm:prSet phldrT="[Текст]" custT="1"/>
      <dgm:spPr/>
      <dgm:t>
        <a:bodyPr/>
        <a:lstStyle/>
        <a:p>
          <a:r>
            <a:rPr lang="ru-RU" sz="2400" dirty="0" smtClean="0"/>
            <a:t>приостановление деятельности до 90 суток</a:t>
          </a:r>
          <a:endParaRPr lang="ru-RU" sz="2400" dirty="0"/>
        </a:p>
      </dgm:t>
    </dgm:pt>
    <dgm:pt modelId="{BC9C9B2B-384D-4410-81B4-D95AA7A9CDEF}" type="parTrans" cxnId="{1D5E73E5-1A49-481A-ACBE-81E164883C32}">
      <dgm:prSet/>
      <dgm:spPr/>
      <dgm:t>
        <a:bodyPr/>
        <a:lstStyle/>
        <a:p>
          <a:endParaRPr lang="ru-RU"/>
        </a:p>
      </dgm:t>
    </dgm:pt>
    <dgm:pt modelId="{76B5AB00-457F-4DA6-B6D2-45BC2F29349D}" type="sibTrans" cxnId="{1D5E73E5-1A49-481A-ACBE-81E164883C32}">
      <dgm:prSet/>
      <dgm:spPr/>
      <dgm:t>
        <a:bodyPr/>
        <a:lstStyle/>
        <a:p>
          <a:endParaRPr lang="ru-RU"/>
        </a:p>
      </dgm:t>
    </dgm:pt>
    <dgm:pt modelId="{8284A6F4-2410-44A6-A184-BC8ADBDFF79B}">
      <dgm:prSet phldrT="[Текст]" custT="1"/>
      <dgm:spPr/>
      <dgm:t>
        <a:bodyPr/>
        <a:lstStyle/>
        <a:p>
          <a:r>
            <a:rPr lang="ru-RU" sz="2400" dirty="0" smtClean="0"/>
            <a:t>данные в Минтруд для лишения сертификата эксперта</a:t>
          </a:r>
          <a:endParaRPr lang="ru-RU" sz="2400" dirty="0"/>
        </a:p>
      </dgm:t>
    </dgm:pt>
    <dgm:pt modelId="{40C37666-8948-40EC-A00D-F745502ADFA3}" type="parTrans" cxnId="{E28063E8-42D0-4690-8209-6CFEF4F50DCA}">
      <dgm:prSet/>
      <dgm:spPr/>
      <dgm:t>
        <a:bodyPr/>
        <a:lstStyle/>
        <a:p>
          <a:endParaRPr lang="ru-RU"/>
        </a:p>
      </dgm:t>
    </dgm:pt>
    <dgm:pt modelId="{01AE2475-0B9C-43AD-B4E0-ECE40D6F9252}" type="sibTrans" cxnId="{E28063E8-42D0-4690-8209-6CFEF4F50DCA}">
      <dgm:prSet/>
      <dgm:spPr/>
      <dgm:t>
        <a:bodyPr/>
        <a:lstStyle/>
        <a:p>
          <a:endParaRPr lang="ru-RU"/>
        </a:p>
      </dgm:t>
    </dgm:pt>
    <dgm:pt modelId="{FC133E51-8211-4DF0-B491-87400C9E57B0}">
      <dgm:prSet phldrT="[Текст]" custT="1"/>
      <dgm:spPr/>
      <dgm:t>
        <a:bodyPr/>
        <a:lstStyle/>
        <a:p>
          <a:r>
            <a:rPr lang="ru-RU" sz="2400" dirty="0" smtClean="0"/>
            <a:t>данные в </a:t>
          </a:r>
          <a:r>
            <a:rPr lang="ru-RU" sz="2400" dirty="0" err="1" smtClean="0"/>
            <a:t>Росакредитацию</a:t>
          </a:r>
          <a:r>
            <a:rPr lang="ru-RU" sz="2400" dirty="0" smtClean="0"/>
            <a:t> для аннулирования аттестата аккредитации</a:t>
          </a:r>
          <a:endParaRPr lang="ru-RU" sz="2400" dirty="0"/>
        </a:p>
      </dgm:t>
    </dgm:pt>
    <dgm:pt modelId="{5D9DD00B-4A3A-470B-B209-6BEB7349E286}" type="parTrans" cxnId="{A63FB2A7-344E-4758-8C83-F60F72F34ED2}">
      <dgm:prSet/>
      <dgm:spPr/>
      <dgm:t>
        <a:bodyPr/>
        <a:lstStyle/>
        <a:p>
          <a:endParaRPr lang="ru-RU"/>
        </a:p>
      </dgm:t>
    </dgm:pt>
    <dgm:pt modelId="{F23C695A-08D4-4F84-97EA-3D0C41D627F7}" type="sibTrans" cxnId="{A63FB2A7-344E-4758-8C83-F60F72F34ED2}">
      <dgm:prSet/>
      <dgm:spPr/>
      <dgm:t>
        <a:bodyPr/>
        <a:lstStyle/>
        <a:p>
          <a:endParaRPr lang="ru-RU"/>
        </a:p>
      </dgm:t>
    </dgm:pt>
    <dgm:pt modelId="{4E25DF32-2D5D-46D4-AA4E-3F8475CF432F}" type="pres">
      <dgm:prSet presAssocID="{98C97CE7-3CED-4116-AC71-18D037A9DA3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E9031A4-C757-49D8-B1D7-A690CC3BE6EB}" type="pres">
      <dgm:prSet presAssocID="{99C6EF08-670D-4CD9-B10F-BB0A7ED6CFA2}" presName="linNode" presStyleCnt="0"/>
      <dgm:spPr/>
    </dgm:pt>
    <dgm:pt modelId="{B151A060-ACD3-4DB9-B0E1-5CAA08765DDD}" type="pres">
      <dgm:prSet presAssocID="{99C6EF08-670D-4CD9-B10F-BB0A7ED6CFA2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6405C-7B62-4587-A0A0-0903423D3203}" type="pres">
      <dgm:prSet presAssocID="{99C6EF08-670D-4CD9-B10F-BB0A7ED6CFA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58FA9-C911-4A46-A9BB-FE2C3D59BFA5}" type="pres">
      <dgm:prSet presAssocID="{A735CCB0-E19E-48E7-8D0D-A2F5FE7FEBB7}" presName="spacing" presStyleCnt="0"/>
      <dgm:spPr/>
    </dgm:pt>
    <dgm:pt modelId="{CB50D309-6999-41E0-9E47-20D56749845F}" type="pres">
      <dgm:prSet presAssocID="{560440EA-43C2-4100-93ED-77C4E22F2290}" presName="linNode" presStyleCnt="0"/>
      <dgm:spPr/>
    </dgm:pt>
    <dgm:pt modelId="{9C31BDD0-190E-4A82-A6F0-3BCB7E84BD25}" type="pres">
      <dgm:prSet presAssocID="{560440EA-43C2-4100-93ED-77C4E22F2290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C96FE-B676-44C4-BF50-621CD1AE5251}" type="pres">
      <dgm:prSet presAssocID="{560440EA-43C2-4100-93ED-77C4E22F2290}" presName="childShp" presStyleLbl="bgAccFollowNode1" presStyleIdx="1" presStyleCnt="2" custScaleY="115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4D12B6-246E-4DA5-84DE-2F2AA264551C}" srcId="{98C97CE7-3CED-4116-AC71-18D037A9DA36}" destId="{99C6EF08-670D-4CD9-B10F-BB0A7ED6CFA2}" srcOrd="0" destOrd="0" parTransId="{B39A6341-7BF7-4A1F-A0DC-CD22C9B44F94}" sibTransId="{A735CCB0-E19E-48E7-8D0D-A2F5FE7FEBB7}"/>
    <dgm:cxn modelId="{779CCDB5-1725-4B0E-A27F-A68CEBCFD800}" type="presOf" srcId="{FC133E51-8211-4DF0-B491-87400C9E57B0}" destId="{E43C96FE-B676-44C4-BF50-621CD1AE5251}" srcOrd="0" destOrd="2" presId="urn:microsoft.com/office/officeart/2005/8/layout/vList6"/>
    <dgm:cxn modelId="{0F1EC9EC-6080-457C-BE1C-0D83BB4FC445}" srcId="{99C6EF08-670D-4CD9-B10F-BB0A7ED6CFA2}" destId="{F1A0CC3B-2411-4A12-A9CD-BCBAD1648F50}" srcOrd="0" destOrd="0" parTransId="{1B7D572F-7652-4602-9AEE-BAF095314A79}" sibTransId="{E589E56D-970F-49F4-88E7-11A6CA0A7934}"/>
    <dgm:cxn modelId="{889C5CBA-8894-42DD-AF3F-BB0DB8335D57}" type="presOf" srcId="{F1A0CC3B-2411-4A12-A9CD-BCBAD1648F50}" destId="{5336405C-7B62-4587-A0A0-0903423D3203}" srcOrd="0" destOrd="0" presId="urn:microsoft.com/office/officeart/2005/8/layout/vList6"/>
    <dgm:cxn modelId="{1D5E73E5-1A49-481A-ACBE-81E164883C32}" srcId="{560440EA-43C2-4100-93ED-77C4E22F2290}" destId="{E9ED0737-BFE4-4783-9ECA-18A8AB77104F}" srcOrd="1" destOrd="0" parTransId="{BC9C9B2B-384D-4410-81B4-D95AA7A9CDEF}" sibTransId="{76B5AB00-457F-4DA6-B6D2-45BC2F29349D}"/>
    <dgm:cxn modelId="{0C833729-84F2-4C9C-8A8D-6D407C7E5EBB}" type="presOf" srcId="{4997CF70-4E5A-415F-9286-A54A41584125}" destId="{5336405C-7B62-4587-A0A0-0903423D3203}" srcOrd="0" destOrd="1" presId="urn:microsoft.com/office/officeart/2005/8/layout/vList6"/>
    <dgm:cxn modelId="{4EA8CDD2-D29C-4153-9F04-E004303482B9}" type="presOf" srcId="{8DDD79E6-ADFF-43FB-97CA-8CAFF54FE55B}" destId="{E43C96FE-B676-44C4-BF50-621CD1AE5251}" srcOrd="0" destOrd="0" presId="urn:microsoft.com/office/officeart/2005/8/layout/vList6"/>
    <dgm:cxn modelId="{A63FB2A7-344E-4758-8C83-F60F72F34ED2}" srcId="{560440EA-43C2-4100-93ED-77C4E22F2290}" destId="{FC133E51-8211-4DF0-B491-87400C9E57B0}" srcOrd="2" destOrd="0" parTransId="{5D9DD00B-4A3A-470B-B209-6BEB7349E286}" sibTransId="{F23C695A-08D4-4F84-97EA-3D0C41D627F7}"/>
    <dgm:cxn modelId="{19ACC742-BAA2-4E55-B02D-CFE162FD6DBF}" srcId="{560440EA-43C2-4100-93ED-77C4E22F2290}" destId="{8DDD79E6-ADFF-43FB-97CA-8CAFF54FE55B}" srcOrd="0" destOrd="0" parTransId="{B30EE163-24F3-4A9C-BEBC-7592AA4A6C4E}" sibTransId="{4E51C0B6-9664-43BD-A578-B13000F360F2}"/>
    <dgm:cxn modelId="{E28063E8-42D0-4690-8209-6CFEF4F50DCA}" srcId="{99C6EF08-670D-4CD9-B10F-BB0A7ED6CFA2}" destId="{8284A6F4-2410-44A6-A184-BC8ADBDFF79B}" srcOrd="2" destOrd="0" parTransId="{40C37666-8948-40EC-A00D-F745502ADFA3}" sibTransId="{01AE2475-0B9C-43AD-B4E0-ECE40D6F9252}"/>
    <dgm:cxn modelId="{853EAE75-0893-4CF8-BB0D-F9D76988D3AC}" type="presOf" srcId="{560440EA-43C2-4100-93ED-77C4E22F2290}" destId="{9C31BDD0-190E-4A82-A6F0-3BCB7E84BD25}" srcOrd="0" destOrd="0" presId="urn:microsoft.com/office/officeart/2005/8/layout/vList6"/>
    <dgm:cxn modelId="{20545B5B-9AB6-4A17-9A39-7C91E06ADF29}" srcId="{98C97CE7-3CED-4116-AC71-18D037A9DA36}" destId="{560440EA-43C2-4100-93ED-77C4E22F2290}" srcOrd="1" destOrd="0" parTransId="{581AF453-31BB-4C03-8D91-FDBB4CC8A723}" sibTransId="{E9D6EF61-A32F-4ACC-8A53-E14CE1129FC0}"/>
    <dgm:cxn modelId="{C483639F-C343-47B9-BB46-3AE9EC3012C0}" type="presOf" srcId="{8284A6F4-2410-44A6-A184-BC8ADBDFF79B}" destId="{5336405C-7B62-4587-A0A0-0903423D3203}" srcOrd="0" destOrd="2" presId="urn:microsoft.com/office/officeart/2005/8/layout/vList6"/>
    <dgm:cxn modelId="{3650C295-2F97-4B51-A976-D39017F91110}" type="presOf" srcId="{98C97CE7-3CED-4116-AC71-18D037A9DA36}" destId="{4E25DF32-2D5D-46D4-AA4E-3F8475CF432F}" srcOrd="0" destOrd="0" presId="urn:microsoft.com/office/officeart/2005/8/layout/vList6"/>
    <dgm:cxn modelId="{F4CAF6D3-6904-4E24-A01E-9BD9A6AB5008}" type="presOf" srcId="{99C6EF08-670D-4CD9-B10F-BB0A7ED6CFA2}" destId="{B151A060-ACD3-4DB9-B0E1-5CAA08765DDD}" srcOrd="0" destOrd="0" presId="urn:microsoft.com/office/officeart/2005/8/layout/vList6"/>
    <dgm:cxn modelId="{B9A45E40-19E7-4708-9C24-6512AB66A4F1}" type="presOf" srcId="{E9ED0737-BFE4-4783-9ECA-18A8AB77104F}" destId="{E43C96FE-B676-44C4-BF50-621CD1AE5251}" srcOrd="0" destOrd="1" presId="urn:microsoft.com/office/officeart/2005/8/layout/vList6"/>
    <dgm:cxn modelId="{AECCE582-5C42-4AF0-BB8B-90491DD93751}" srcId="{99C6EF08-670D-4CD9-B10F-BB0A7ED6CFA2}" destId="{4997CF70-4E5A-415F-9286-A54A41584125}" srcOrd="1" destOrd="0" parTransId="{F3DB9152-F425-4489-9A3D-E12B4300FF13}" sibTransId="{75DBE6B6-6D7B-48DE-8187-5E6FA0244936}"/>
    <dgm:cxn modelId="{78571E41-F051-4A3E-9CD2-CA7F51BCD97A}" type="presParOf" srcId="{4E25DF32-2D5D-46D4-AA4E-3F8475CF432F}" destId="{FE9031A4-C757-49D8-B1D7-A690CC3BE6EB}" srcOrd="0" destOrd="0" presId="urn:microsoft.com/office/officeart/2005/8/layout/vList6"/>
    <dgm:cxn modelId="{B5BD603E-E938-4D06-A46A-99557EE0C9D9}" type="presParOf" srcId="{FE9031A4-C757-49D8-B1D7-A690CC3BE6EB}" destId="{B151A060-ACD3-4DB9-B0E1-5CAA08765DDD}" srcOrd="0" destOrd="0" presId="urn:microsoft.com/office/officeart/2005/8/layout/vList6"/>
    <dgm:cxn modelId="{E2FFB837-9B76-4175-9939-889DB84C389C}" type="presParOf" srcId="{FE9031A4-C757-49D8-B1D7-A690CC3BE6EB}" destId="{5336405C-7B62-4587-A0A0-0903423D3203}" srcOrd="1" destOrd="0" presId="urn:microsoft.com/office/officeart/2005/8/layout/vList6"/>
    <dgm:cxn modelId="{0847F3F7-3B52-41CB-85D8-77AE88DA5BD1}" type="presParOf" srcId="{4E25DF32-2D5D-46D4-AA4E-3F8475CF432F}" destId="{7F058FA9-C911-4A46-A9BB-FE2C3D59BFA5}" srcOrd="1" destOrd="0" presId="urn:microsoft.com/office/officeart/2005/8/layout/vList6"/>
    <dgm:cxn modelId="{DB715083-6E15-42C6-8E8B-C86E1BC1244A}" type="presParOf" srcId="{4E25DF32-2D5D-46D4-AA4E-3F8475CF432F}" destId="{CB50D309-6999-41E0-9E47-20D56749845F}" srcOrd="2" destOrd="0" presId="urn:microsoft.com/office/officeart/2005/8/layout/vList6"/>
    <dgm:cxn modelId="{82C7C30F-3C88-47AE-ABF4-12B8A749A183}" type="presParOf" srcId="{CB50D309-6999-41E0-9E47-20D56749845F}" destId="{9C31BDD0-190E-4A82-A6F0-3BCB7E84BD25}" srcOrd="0" destOrd="0" presId="urn:microsoft.com/office/officeart/2005/8/layout/vList6"/>
    <dgm:cxn modelId="{43AC14FB-3DC5-4E7E-9008-E80853BEDE4F}" type="presParOf" srcId="{CB50D309-6999-41E0-9E47-20D56749845F}" destId="{E43C96FE-B676-44C4-BF50-621CD1AE525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2DFB4-DDB5-494C-8A4D-97F0BA964B1E}">
      <dsp:nvSpPr>
        <dsp:cNvPr id="0" name=""/>
        <dsp:cNvSpPr/>
      </dsp:nvSpPr>
      <dsp:spPr>
        <a:xfrm rot="16200000">
          <a:off x="828091" y="-828091"/>
          <a:ext cx="2700300" cy="4356484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Работодатель (председатель комиссии), его представители, включая специалиста по охране труда</a:t>
          </a:r>
          <a:endParaRPr lang="ru-RU" sz="2400" kern="1200" dirty="0"/>
        </a:p>
      </dsp:txBody>
      <dsp:txXfrm rot="5400000">
        <a:off x="0" y="0"/>
        <a:ext cx="4356484" cy="2025225"/>
      </dsp:txXfrm>
    </dsp:sp>
    <dsp:sp modelId="{F7CB0726-43BD-42EF-AC0C-06F010C52FDB}">
      <dsp:nvSpPr>
        <dsp:cNvPr id="0" name=""/>
        <dsp:cNvSpPr/>
      </dsp:nvSpPr>
      <dsp:spPr>
        <a:xfrm>
          <a:off x="4356484" y="0"/>
          <a:ext cx="4356484" cy="2700300"/>
        </a:xfrm>
        <a:prstGeom prst="round1Rect">
          <a:avLst/>
        </a:prstGeom>
        <a:solidFill>
          <a:schemeClr val="accent3">
            <a:hueOff val="3750089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Представители профсоюза или иного представительного органа работников (при наличии)</a:t>
          </a:r>
          <a:endParaRPr lang="ru-RU" sz="2400" kern="1200" dirty="0"/>
        </a:p>
      </dsp:txBody>
      <dsp:txXfrm>
        <a:off x="4356484" y="0"/>
        <a:ext cx="4356484" cy="2025225"/>
      </dsp:txXfrm>
    </dsp:sp>
    <dsp:sp modelId="{E3D38997-6985-404B-AC04-667479442CB9}">
      <dsp:nvSpPr>
        <dsp:cNvPr id="0" name=""/>
        <dsp:cNvSpPr/>
      </dsp:nvSpPr>
      <dsp:spPr>
        <a:xfrm rot="10800000">
          <a:off x="0" y="2700300"/>
          <a:ext cx="4356484" cy="2700300"/>
        </a:xfrm>
        <a:prstGeom prst="round1Rect">
          <a:avLst/>
        </a:prstGeom>
        <a:solidFill>
          <a:schemeClr val="accent3">
            <a:hueOff val="7500177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Эксперты и иные сотрудники организации, проводящей специальную оценку </a:t>
          </a:r>
          <a:r>
            <a:rPr lang="ru-RU" sz="2400" kern="1200" dirty="0" err="1" smtClean="0"/>
            <a:t>услвий</a:t>
          </a:r>
          <a:r>
            <a:rPr lang="ru-RU" sz="2400" kern="1200" dirty="0" smtClean="0"/>
            <a:t> труда </a:t>
          </a:r>
          <a:endParaRPr lang="ru-RU" sz="2400" kern="1200" dirty="0"/>
        </a:p>
      </dsp:txBody>
      <dsp:txXfrm rot="10800000">
        <a:off x="0" y="3375375"/>
        <a:ext cx="4356484" cy="2025225"/>
      </dsp:txXfrm>
    </dsp:sp>
    <dsp:sp modelId="{C41ECB47-22A9-4B49-BDAB-8F54E823581A}">
      <dsp:nvSpPr>
        <dsp:cNvPr id="0" name=""/>
        <dsp:cNvSpPr/>
      </dsp:nvSpPr>
      <dsp:spPr>
        <a:xfrm rot="5400000">
          <a:off x="5184576" y="1872208"/>
          <a:ext cx="2700300" cy="4356484"/>
        </a:xfrm>
        <a:prstGeom prst="round1Rect">
          <a:avLst/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Представитель организации или специалист, привлекаемых работодателем по договору гражданско-правового характера для осуществления функций службы охраны труда или специалиста по охране труда (для субъектов малого предпринимательства)</a:t>
          </a:r>
          <a:endParaRPr lang="ru-RU" sz="1800" kern="1200" dirty="0"/>
        </a:p>
      </dsp:txBody>
      <dsp:txXfrm rot="-5400000">
        <a:off x="4356484" y="3375374"/>
        <a:ext cx="4356484" cy="2025225"/>
      </dsp:txXfrm>
    </dsp:sp>
    <dsp:sp modelId="{3F6E8963-AE2E-45C9-B32D-581B4B071207}">
      <dsp:nvSpPr>
        <dsp:cNvPr id="0" name=""/>
        <dsp:cNvSpPr/>
      </dsp:nvSpPr>
      <dsp:spPr>
        <a:xfrm>
          <a:off x="1512166" y="2025225"/>
          <a:ext cx="5688635" cy="1350150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Комиссия</a:t>
          </a:r>
          <a:r>
            <a:rPr lang="ru-RU" sz="2800" kern="1200" dirty="0" smtClean="0"/>
            <a:t> по проведению специальной оценки условий труда </a:t>
          </a:r>
          <a:r>
            <a:rPr lang="ru-RU" sz="2800" b="1" kern="1200" dirty="0" smtClean="0"/>
            <a:t>(нечетное кол-во)</a:t>
          </a:r>
          <a:endParaRPr lang="ru-RU" sz="2800" b="1" kern="1200" dirty="0"/>
        </a:p>
      </dsp:txBody>
      <dsp:txXfrm>
        <a:off x="1578075" y="2091134"/>
        <a:ext cx="5556817" cy="12183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DCE8F-1A22-4C5E-BBFC-93E5DFE98E35}">
      <dsp:nvSpPr>
        <dsp:cNvPr id="0" name=""/>
        <dsp:cNvSpPr/>
      </dsp:nvSpPr>
      <dsp:spPr>
        <a:xfrm>
          <a:off x="221295" y="323545"/>
          <a:ext cx="3624769" cy="3454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по запросам работников, профессиональных союзов, их объединений и иных уполномоченных работниками представительных органов, работодателей, их объединений, работодателей, страховщиков</a:t>
          </a:r>
          <a:endParaRPr lang="ru-RU" sz="1800" kern="1200" dirty="0"/>
        </a:p>
      </dsp:txBody>
      <dsp:txXfrm>
        <a:off x="300787" y="403037"/>
        <a:ext cx="3465785" cy="2555077"/>
      </dsp:txXfrm>
    </dsp:sp>
    <dsp:sp modelId="{68F6E653-0BE9-4D5B-895B-890C4707AE71}">
      <dsp:nvSpPr>
        <dsp:cNvPr id="0" name=""/>
        <dsp:cNvSpPr/>
      </dsp:nvSpPr>
      <dsp:spPr>
        <a:xfrm rot="21044046" flipV="1">
          <a:off x="5804366" y="2477675"/>
          <a:ext cx="1328272" cy="330440"/>
        </a:xfrm>
        <a:prstGeom prst="circularArrow">
          <a:avLst>
            <a:gd name="adj1" fmla="val 2309"/>
            <a:gd name="adj2" fmla="val 278618"/>
            <a:gd name="adj3" fmla="val 1829212"/>
            <a:gd name="adj4" fmla="val 8799572"/>
            <a:gd name="adj5" fmla="val 269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CAFA29-8DF6-401A-A55F-65FF424397DD}">
      <dsp:nvSpPr>
        <dsp:cNvPr id="0" name=""/>
        <dsp:cNvSpPr/>
      </dsp:nvSpPr>
      <dsp:spPr>
        <a:xfrm>
          <a:off x="1080117" y="2916323"/>
          <a:ext cx="2851948" cy="12781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 счет средств заявителя</a:t>
          </a:r>
          <a:endParaRPr lang="ru-RU" sz="2400" kern="1200" dirty="0"/>
        </a:p>
      </dsp:txBody>
      <dsp:txXfrm>
        <a:off x="1117552" y="2953758"/>
        <a:ext cx="2777078" cy="1203267"/>
      </dsp:txXfrm>
    </dsp:sp>
    <dsp:sp modelId="{DE763130-1FC5-4C59-B786-E615BFE0B6D5}">
      <dsp:nvSpPr>
        <dsp:cNvPr id="0" name=""/>
        <dsp:cNvSpPr/>
      </dsp:nvSpPr>
      <dsp:spPr>
        <a:xfrm>
          <a:off x="4380127" y="760652"/>
          <a:ext cx="4227828" cy="26555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1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по представлению территориальных органов </a:t>
          </a:r>
          <a:r>
            <a:rPr lang="ru-RU" sz="1800" kern="1200" dirty="0" err="1" smtClean="0"/>
            <a:t>Роструда</a:t>
          </a:r>
          <a:r>
            <a:rPr lang="ru-RU" sz="1800" kern="1200" dirty="0" smtClean="0"/>
            <a:t> (ГИТ) в связи с проводимыми мероприятиями по государственному контролю (надзору) за соблюдением требований настоящего Федерального закона</a:t>
          </a:r>
          <a:endParaRPr lang="ru-RU" sz="1800" kern="1200" dirty="0"/>
        </a:p>
      </dsp:txBody>
      <dsp:txXfrm>
        <a:off x="4441239" y="1390817"/>
        <a:ext cx="4105604" cy="1964305"/>
      </dsp:txXfrm>
    </dsp:sp>
    <dsp:sp modelId="{DFD05700-2E02-45A8-9D2C-34F19D5253E4}">
      <dsp:nvSpPr>
        <dsp:cNvPr id="0" name=""/>
        <dsp:cNvSpPr/>
      </dsp:nvSpPr>
      <dsp:spPr>
        <a:xfrm>
          <a:off x="5140763" y="228193"/>
          <a:ext cx="2851948" cy="1134126"/>
        </a:xfrm>
        <a:prstGeom prst="roundRect">
          <a:avLst>
            <a:gd name="adj" fmla="val 10000"/>
          </a:avLst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 счет средств федерального бюджета</a:t>
          </a:r>
          <a:endParaRPr lang="ru-RU" sz="2400" kern="1200" dirty="0"/>
        </a:p>
      </dsp:txBody>
      <dsp:txXfrm>
        <a:off x="5173980" y="261410"/>
        <a:ext cx="2785514" cy="106769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64B0A-3855-4421-8144-FA2A4FCB9CFD}">
      <dsp:nvSpPr>
        <dsp:cNvPr id="0" name=""/>
        <dsp:cNvSpPr/>
      </dsp:nvSpPr>
      <dsp:spPr>
        <a:xfrm rot="5400000">
          <a:off x="2782219" y="-477969"/>
          <a:ext cx="5328583" cy="6284530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C00000"/>
              </a:solidFill>
            </a:rPr>
            <a:t>От 14 апреля 2014 г. № 290 </a:t>
          </a:r>
          <a:r>
            <a:rPr lang="ru-RU" sz="1400" kern="1200" dirty="0" smtClean="0"/>
            <a:t>«Об утверждении </a:t>
          </a:r>
          <a:r>
            <a:rPr lang="ru-RU" sz="1400" b="1" kern="1200" dirty="0" smtClean="0"/>
            <a:t>Перечня рабочих</a:t>
          </a:r>
          <a:r>
            <a:rPr lang="ru-RU" sz="1400" kern="1200" dirty="0" smtClean="0"/>
            <a:t> мест в организациях, </a:t>
          </a:r>
          <a:r>
            <a:rPr lang="ru-RU" sz="1400" b="1" kern="1200" dirty="0" smtClean="0"/>
            <a:t>осуществляющих отдельные виды деятельности</a:t>
          </a:r>
          <a:r>
            <a:rPr lang="ru-RU" sz="1400" kern="1200" dirty="0" smtClean="0"/>
            <a:t>, в отношении которых специальная оценка условий труда проводится с учетом особенностей»</a:t>
          </a:r>
          <a:endParaRPr lang="ru-RU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C00000"/>
              </a:solidFill>
            </a:rPr>
            <a:t>От 30 июня 2014 г. № 599</a:t>
          </a:r>
          <a:r>
            <a:rPr lang="ru-RU" sz="1400" b="0" kern="1200" dirty="0" smtClean="0">
              <a:solidFill>
                <a:srgbClr val="C00000"/>
              </a:solidFill>
            </a:rPr>
            <a:t> </a:t>
          </a:r>
          <a:r>
            <a:rPr lang="ru-RU" sz="1400" b="0" kern="1200" dirty="0" smtClean="0"/>
            <a:t>«Об утверждении </a:t>
          </a:r>
          <a:r>
            <a:rPr lang="ru-RU" sz="1400" b="1" kern="1200" dirty="0" smtClean="0"/>
            <a:t>Порядка допуска организаций к деятельности по проведению специальной оценки условий труда, их регистрации в реестре организаций, проводящих специальную оценку условий труда</a:t>
          </a:r>
          <a:r>
            <a:rPr lang="ru-RU" sz="1400" b="0" kern="1200" dirty="0" smtClean="0"/>
            <a:t>, приостановления и прекращения деятельности по проведению специальной оценки условий труда, а также формирования и ведения реестра организаций, проводящих специальную оценку условий труда»</a:t>
          </a:r>
          <a:endParaRPr lang="ru-RU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C00000"/>
              </a:solidFill>
            </a:rPr>
            <a:t>От 3 июля 2014 г. № 614</a:t>
          </a:r>
          <a:r>
            <a:rPr lang="ru-RU" sz="1400" kern="1200" dirty="0" smtClean="0">
              <a:solidFill>
                <a:srgbClr val="C00000"/>
              </a:solidFill>
            </a:rPr>
            <a:t> </a:t>
          </a:r>
          <a:r>
            <a:rPr lang="ru-RU" sz="1400" kern="1200" dirty="0" smtClean="0"/>
            <a:t>«О </a:t>
          </a:r>
          <a:r>
            <a:rPr lang="ru-RU" sz="1400" b="1" kern="1200" dirty="0" smtClean="0"/>
            <a:t>Порядке аттестации на право выполнения работ по специальной оценке условий труда</a:t>
          </a:r>
          <a:r>
            <a:rPr lang="ru-RU" sz="1400" kern="1200" dirty="0" smtClean="0"/>
            <a:t>, выдачи сертификата эксперта на право выполнения работ по специальной оценке условий труда и его аннулирования»</a:t>
          </a:r>
          <a:endParaRPr lang="ru-RU" sz="1400" b="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400" b="1" i="0" kern="1200" smtClean="0">
              <a:solidFill>
                <a:srgbClr val="C00000"/>
              </a:solidFill>
            </a:rPr>
            <a:t>от 28 апреля 2007 г. № 252 </a:t>
          </a:r>
          <a:r>
            <a:rPr lang="x-none" sz="1400" i="0" kern="1200" smtClean="0"/>
            <a:t>«Об утверждении </a:t>
          </a:r>
          <a:r>
            <a:rPr lang="x-none" sz="1400" b="1" i="0" kern="1200" smtClean="0"/>
            <a:t>перечня профессий и должностей творческих работников средств массовой информации, организаций кинематографии, теле- и видеосъемочных коллективов, театров, театральных и концертных организаций, цирков </a:t>
          </a:r>
          <a:r>
            <a:rPr lang="x-none" sz="1400" i="0" kern="1200" smtClean="0"/>
            <a:t>и иных лиц, участвующих в создании и (или) исполнении (экспонировании) произведений, </a:t>
          </a:r>
          <a:r>
            <a:rPr lang="x-none" sz="1400" b="1" i="0" kern="1200" smtClean="0"/>
            <a:t>особенности трудовой деятельности</a:t>
          </a:r>
          <a:r>
            <a:rPr lang="x-none" sz="1400" i="0" kern="1200" smtClean="0"/>
            <a:t> которых установлены Трудовым кодексом Российской Федерации»</a:t>
          </a:r>
          <a:endParaRPr lang="ru-RU" sz="1400" b="0" kern="1200" dirty="0"/>
        </a:p>
      </dsp:txBody>
      <dsp:txXfrm rot="-5400000">
        <a:off x="2304246" y="260124"/>
        <a:ext cx="6024410" cy="4808343"/>
      </dsp:txXfrm>
    </dsp:sp>
    <dsp:sp modelId="{68E80A5F-0C52-4708-B250-B2CD40D0549D}">
      <dsp:nvSpPr>
        <dsp:cNvPr id="0" name=""/>
        <dsp:cNvSpPr/>
      </dsp:nvSpPr>
      <dsp:spPr>
        <a:xfrm>
          <a:off x="0" y="0"/>
          <a:ext cx="2252062" cy="5188387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Постановления Правительства Российской Федерации</a:t>
          </a:r>
        </a:p>
      </dsp:txBody>
      <dsp:txXfrm>
        <a:off x="109937" y="109937"/>
        <a:ext cx="2032188" cy="49685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D5B4D-357C-4177-B826-0E164747FA23}">
      <dsp:nvSpPr>
        <dsp:cNvPr id="0" name=""/>
        <dsp:cNvSpPr/>
      </dsp:nvSpPr>
      <dsp:spPr>
        <a:xfrm>
          <a:off x="1504184" y="315125"/>
          <a:ext cx="3578647" cy="3578647"/>
        </a:xfrm>
        <a:prstGeom prst="blockArc">
          <a:avLst>
            <a:gd name="adj1" fmla="val 12326215"/>
            <a:gd name="adj2" fmla="val 17525443"/>
            <a:gd name="adj3" fmla="val 452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58020-71FC-483E-988F-E6BE4DC214F0}">
      <dsp:nvSpPr>
        <dsp:cNvPr id="0" name=""/>
        <dsp:cNvSpPr/>
      </dsp:nvSpPr>
      <dsp:spPr>
        <a:xfrm>
          <a:off x="1469650" y="383799"/>
          <a:ext cx="3578647" cy="3578647"/>
        </a:xfrm>
        <a:prstGeom prst="blockArc">
          <a:avLst>
            <a:gd name="adj1" fmla="val 8791539"/>
            <a:gd name="adj2" fmla="val 12477331"/>
            <a:gd name="adj3" fmla="val 4526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B6338-4F63-44BF-9302-376762053347}">
      <dsp:nvSpPr>
        <dsp:cNvPr id="0" name=""/>
        <dsp:cNvSpPr/>
      </dsp:nvSpPr>
      <dsp:spPr>
        <a:xfrm>
          <a:off x="1573626" y="563360"/>
          <a:ext cx="3578647" cy="3578647"/>
        </a:xfrm>
        <a:prstGeom prst="blockArc">
          <a:avLst>
            <a:gd name="adj1" fmla="val 4119883"/>
            <a:gd name="adj2" fmla="val 9199653"/>
            <a:gd name="adj3" fmla="val 452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72FBB-8E60-4B3E-81D9-75983B44407A}">
      <dsp:nvSpPr>
        <dsp:cNvPr id="0" name=""/>
        <dsp:cNvSpPr/>
      </dsp:nvSpPr>
      <dsp:spPr>
        <a:xfrm>
          <a:off x="2857436" y="567807"/>
          <a:ext cx="3578647" cy="3578647"/>
        </a:xfrm>
        <a:prstGeom prst="blockArc">
          <a:avLst>
            <a:gd name="adj1" fmla="val 1563340"/>
            <a:gd name="adj2" fmla="val 6703933"/>
            <a:gd name="adj3" fmla="val 452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97AA83-5BD9-4560-AEA9-56E4E3F2BC26}">
      <dsp:nvSpPr>
        <dsp:cNvPr id="0" name=""/>
        <dsp:cNvSpPr/>
      </dsp:nvSpPr>
      <dsp:spPr>
        <a:xfrm>
          <a:off x="2934628" y="426758"/>
          <a:ext cx="3578647" cy="3578647"/>
        </a:xfrm>
        <a:prstGeom prst="blockArc">
          <a:avLst>
            <a:gd name="adj1" fmla="val 19826348"/>
            <a:gd name="adj2" fmla="val 1879521"/>
            <a:gd name="adj3" fmla="val 452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255953-C3D5-4A33-9CD2-B6661451EE8C}">
      <dsp:nvSpPr>
        <dsp:cNvPr id="0" name=""/>
        <dsp:cNvSpPr/>
      </dsp:nvSpPr>
      <dsp:spPr>
        <a:xfrm>
          <a:off x="2867106" y="295008"/>
          <a:ext cx="3578647" cy="3578647"/>
        </a:xfrm>
        <a:prstGeom prst="blockArc">
          <a:avLst>
            <a:gd name="adj1" fmla="val 14773083"/>
            <a:gd name="adj2" fmla="val 20117450"/>
            <a:gd name="adj3" fmla="val 452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782EE-65DB-4089-99DD-A3BAFD4A09EF}">
      <dsp:nvSpPr>
        <dsp:cNvPr id="0" name=""/>
        <dsp:cNvSpPr/>
      </dsp:nvSpPr>
      <dsp:spPr>
        <a:xfrm>
          <a:off x="2088232" y="1023880"/>
          <a:ext cx="3677976" cy="2273867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>
              <a:solidFill>
                <a:schemeClr val="tx2"/>
              </a:solidFill>
            </a:rPr>
            <a:t>Физические факторы</a:t>
          </a:r>
          <a:endParaRPr lang="ru-RU" sz="3200" b="1" i="0" kern="1200" dirty="0">
            <a:solidFill>
              <a:schemeClr val="tx2"/>
            </a:solidFill>
          </a:endParaRPr>
        </a:p>
      </dsp:txBody>
      <dsp:txXfrm>
        <a:off x="2626859" y="1356880"/>
        <a:ext cx="2600722" cy="1607867"/>
      </dsp:txXfrm>
    </dsp:sp>
    <dsp:sp modelId="{228BE428-E859-4364-BB3C-F9F911F72680}">
      <dsp:nvSpPr>
        <dsp:cNvPr id="0" name=""/>
        <dsp:cNvSpPr/>
      </dsp:nvSpPr>
      <dsp:spPr>
        <a:xfrm>
          <a:off x="2736303" y="-328401"/>
          <a:ext cx="2429792" cy="1624795"/>
        </a:xfrm>
        <a:prstGeom prst="ellipse">
          <a:avLst/>
        </a:prstGeom>
        <a:solidFill>
          <a:schemeClr val="accent3">
            <a:lumMod val="75000"/>
            <a:alpha val="97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Микроклимат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3092138" y="-90455"/>
        <a:ext cx="1718122" cy="1148903"/>
      </dsp:txXfrm>
    </dsp:sp>
    <dsp:sp modelId="{C87917C0-F4E1-4073-BD3E-8E1E3CB9710A}">
      <dsp:nvSpPr>
        <dsp:cNvPr id="0" name=""/>
        <dsp:cNvSpPr/>
      </dsp:nvSpPr>
      <dsp:spPr>
        <a:xfrm>
          <a:off x="4824534" y="447827"/>
          <a:ext cx="2841221" cy="181094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chemeClr val="tx2"/>
              </a:solidFill>
            </a:rPr>
            <a:t>Виброакустические</a:t>
          </a:r>
          <a:r>
            <a:rPr lang="ru-RU" sz="1600" kern="1200" dirty="0" smtClean="0">
              <a:solidFill>
                <a:schemeClr val="tx2"/>
              </a:solidFill>
            </a:rPr>
            <a:t> факторы</a:t>
          </a:r>
          <a:endParaRPr lang="ru-RU" sz="1600" kern="1200" dirty="0">
            <a:solidFill>
              <a:schemeClr val="tx2"/>
            </a:solidFill>
          </a:endParaRPr>
        </a:p>
      </dsp:txBody>
      <dsp:txXfrm>
        <a:off x="5240621" y="713033"/>
        <a:ext cx="2009047" cy="1280528"/>
      </dsp:txXfrm>
    </dsp:sp>
    <dsp:sp modelId="{D23CB715-4051-4F3D-8810-B66345B73309}">
      <dsp:nvSpPr>
        <dsp:cNvPr id="0" name=""/>
        <dsp:cNvSpPr/>
      </dsp:nvSpPr>
      <dsp:spPr>
        <a:xfrm>
          <a:off x="4896544" y="2248028"/>
          <a:ext cx="2642626" cy="1754537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/>
              </a:solidFill>
            </a:rPr>
            <a:t>Ионизирующие излучения</a:t>
          </a:r>
          <a:endParaRPr lang="ru-RU" sz="1600" kern="1200" dirty="0">
            <a:solidFill>
              <a:schemeClr val="tx2"/>
            </a:solidFill>
          </a:endParaRPr>
        </a:p>
      </dsp:txBody>
      <dsp:txXfrm>
        <a:off x="5283548" y="2504974"/>
        <a:ext cx="1868618" cy="1240645"/>
      </dsp:txXfrm>
    </dsp:sp>
    <dsp:sp modelId="{CBC2F409-D66D-4A83-BD0C-67F8C5DFCB9A}">
      <dsp:nvSpPr>
        <dsp:cNvPr id="0" name=""/>
        <dsp:cNvSpPr/>
      </dsp:nvSpPr>
      <dsp:spPr>
        <a:xfrm>
          <a:off x="2520278" y="3010645"/>
          <a:ext cx="2957883" cy="1942043"/>
        </a:xfrm>
        <a:prstGeom prst="ellipse">
          <a:avLst/>
        </a:prstGeom>
        <a:solidFill>
          <a:schemeClr val="accent3">
            <a:lumMod val="75000"/>
            <a:alpha val="97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Неионизирующие излучения</a:t>
          </a:r>
          <a:endParaRPr lang="ru-RU" sz="1600" kern="1200" dirty="0"/>
        </a:p>
      </dsp:txBody>
      <dsp:txXfrm>
        <a:off x="2953450" y="3295051"/>
        <a:ext cx="2091539" cy="1373231"/>
      </dsp:txXfrm>
    </dsp:sp>
    <dsp:sp modelId="{A0E14EE3-72DB-4EC5-B742-2DBAAFB710A0}">
      <dsp:nvSpPr>
        <dsp:cNvPr id="0" name=""/>
        <dsp:cNvSpPr/>
      </dsp:nvSpPr>
      <dsp:spPr>
        <a:xfrm>
          <a:off x="648079" y="2248021"/>
          <a:ext cx="2304267" cy="1779393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/>
              </a:solidFill>
            </a:rPr>
            <a:t>Световая среда</a:t>
          </a:r>
          <a:endParaRPr lang="ru-RU" sz="1600" kern="1200" dirty="0">
            <a:solidFill>
              <a:schemeClr val="tx2"/>
            </a:solidFill>
          </a:endParaRPr>
        </a:p>
      </dsp:txBody>
      <dsp:txXfrm>
        <a:off x="985531" y="2508607"/>
        <a:ext cx="1629363" cy="1258221"/>
      </dsp:txXfrm>
    </dsp:sp>
    <dsp:sp modelId="{706005DD-41FF-4832-B181-3087366BFB74}">
      <dsp:nvSpPr>
        <dsp:cNvPr id="0" name=""/>
        <dsp:cNvSpPr/>
      </dsp:nvSpPr>
      <dsp:spPr>
        <a:xfrm>
          <a:off x="504051" y="447818"/>
          <a:ext cx="2420311" cy="1810951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/>
              </a:solidFill>
            </a:rPr>
            <a:t>Аэрозоли преимущественно </a:t>
          </a:r>
          <a:r>
            <a:rPr lang="ru-RU" sz="1600" kern="1200" dirty="0" err="1" smtClean="0">
              <a:solidFill>
                <a:schemeClr val="tx2"/>
              </a:solidFill>
            </a:rPr>
            <a:t>фиброгенного</a:t>
          </a:r>
          <a:r>
            <a:rPr lang="ru-RU" sz="1600" kern="1200" dirty="0" smtClean="0">
              <a:solidFill>
                <a:schemeClr val="tx2"/>
              </a:solidFill>
            </a:rPr>
            <a:t> действия (АПФД)</a:t>
          </a:r>
          <a:endParaRPr lang="ru-RU" sz="1600" kern="1200" dirty="0">
            <a:solidFill>
              <a:schemeClr val="tx2"/>
            </a:solidFill>
          </a:endParaRPr>
        </a:p>
      </dsp:txBody>
      <dsp:txXfrm>
        <a:off x="858497" y="713026"/>
        <a:ext cx="1711419" cy="12805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D5B4D-357C-4177-B826-0E164747FA23}">
      <dsp:nvSpPr>
        <dsp:cNvPr id="0" name=""/>
        <dsp:cNvSpPr/>
      </dsp:nvSpPr>
      <dsp:spPr>
        <a:xfrm>
          <a:off x="1368148" y="411105"/>
          <a:ext cx="3777709" cy="3806179"/>
        </a:xfrm>
        <a:prstGeom prst="blockArc">
          <a:avLst>
            <a:gd name="adj1" fmla="val 11206708"/>
            <a:gd name="adj2" fmla="val 17509821"/>
            <a:gd name="adj3" fmla="val 464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58020-71FC-483E-988F-E6BE4DC214F0}">
      <dsp:nvSpPr>
        <dsp:cNvPr id="0" name=""/>
        <dsp:cNvSpPr/>
      </dsp:nvSpPr>
      <dsp:spPr>
        <a:xfrm>
          <a:off x="1339601" y="509147"/>
          <a:ext cx="3806179" cy="3806179"/>
        </a:xfrm>
        <a:prstGeom prst="blockArc">
          <a:avLst>
            <a:gd name="adj1" fmla="val 7446448"/>
            <a:gd name="adj2" fmla="val 11389960"/>
            <a:gd name="adj3" fmla="val 464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72FBB-8E60-4B3E-81D9-75983B44407A}">
      <dsp:nvSpPr>
        <dsp:cNvPr id="0" name=""/>
        <dsp:cNvSpPr/>
      </dsp:nvSpPr>
      <dsp:spPr>
        <a:xfrm>
          <a:off x="1891406" y="1606824"/>
          <a:ext cx="4229274" cy="3806179"/>
        </a:xfrm>
        <a:prstGeom prst="blockArc">
          <a:avLst>
            <a:gd name="adj1" fmla="val 824337"/>
            <a:gd name="adj2" fmla="val 9975663"/>
            <a:gd name="adj3" fmla="val 464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97AA83-5BD9-4560-AEA9-56E4E3F2BC26}">
      <dsp:nvSpPr>
        <dsp:cNvPr id="0" name=""/>
        <dsp:cNvSpPr/>
      </dsp:nvSpPr>
      <dsp:spPr>
        <a:xfrm>
          <a:off x="2785022" y="567447"/>
          <a:ext cx="3806179" cy="3806179"/>
        </a:xfrm>
        <a:prstGeom prst="blockArc">
          <a:avLst>
            <a:gd name="adj1" fmla="val 20965366"/>
            <a:gd name="adj2" fmla="val 3168541"/>
            <a:gd name="adj3" fmla="val 464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255953-C3D5-4A33-9CD2-B6661451EE8C}">
      <dsp:nvSpPr>
        <dsp:cNvPr id="0" name=""/>
        <dsp:cNvSpPr/>
      </dsp:nvSpPr>
      <dsp:spPr>
        <a:xfrm>
          <a:off x="2848755" y="400790"/>
          <a:ext cx="3631970" cy="3806179"/>
        </a:xfrm>
        <a:prstGeom prst="blockArc">
          <a:avLst>
            <a:gd name="adj1" fmla="val 14839796"/>
            <a:gd name="adj2" fmla="val 21276689"/>
            <a:gd name="adj3" fmla="val 464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782EE-65DB-4089-99DD-A3BAFD4A09EF}">
      <dsp:nvSpPr>
        <dsp:cNvPr id="0" name=""/>
        <dsp:cNvSpPr/>
      </dsp:nvSpPr>
      <dsp:spPr>
        <a:xfrm>
          <a:off x="1911918" y="1130912"/>
          <a:ext cx="4011518" cy="2480076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>
              <a:solidFill>
                <a:schemeClr val="tx2"/>
              </a:solidFill>
            </a:rPr>
            <a:t>Химические факторы</a:t>
          </a:r>
          <a:endParaRPr lang="ru-RU" sz="3200" b="1" i="0" kern="1200" dirty="0">
            <a:solidFill>
              <a:schemeClr val="tx2"/>
            </a:solidFill>
          </a:endParaRPr>
        </a:p>
      </dsp:txBody>
      <dsp:txXfrm>
        <a:off x="2499391" y="1494111"/>
        <a:ext cx="2836572" cy="1753678"/>
      </dsp:txXfrm>
    </dsp:sp>
    <dsp:sp modelId="{228BE428-E859-4364-BB3C-F9F911F72680}">
      <dsp:nvSpPr>
        <dsp:cNvPr id="0" name=""/>
        <dsp:cNvSpPr/>
      </dsp:nvSpPr>
      <dsp:spPr>
        <a:xfrm>
          <a:off x="2623193" y="-297499"/>
          <a:ext cx="2650141" cy="1772142"/>
        </a:xfrm>
        <a:prstGeom prst="ellipse">
          <a:avLst/>
        </a:prstGeom>
        <a:solidFill>
          <a:schemeClr val="accent3">
            <a:lumMod val="75000"/>
            <a:alpha val="97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Гормоны 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3011297" y="-37975"/>
        <a:ext cx="1873933" cy="1253094"/>
      </dsp:txXfrm>
    </dsp:sp>
    <dsp:sp modelId="{C87917C0-F4E1-4073-BD3E-8E1E3CB9710A}">
      <dsp:nvSpPr>
        <dsp:cNvPr id="0" name=""/>
        <dsp:cNvSpPr/>
      </dsp:nvSpPr>
      <dsp:spPr>
        <a:xfrm>
          <a:off x="4966014" y="1141726"/>
          <a:ext cx="3098881" cy="197516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</a:rPr>
            <a:t>Витамины </a:t>
          </a:r>
          <a:endParaRPr lang="ru-RU" sz="16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419835" y="1430983"/>
        <a:ext cx="2191239" cy="1396653"/>
      </dsp:txXfrm>
    </dsp:sp>
    <dsp:sp modelId="{D23CB715-4051-4F3D-8810-B66345B73309}">
      <dsp:nvSpPr>
        <dsp:cNvPr id="0" name=""/>
        <dsp:cNvSpPr/>
      </dsp:nvSpPr>
      <dsp:spPr>
        <a:xfrm>
          <a:off x="4370647" y="2994582"/>
          <a:ext cx="2882276" cy="1913650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</a:rPr>
            <a:t>Белковые  препараты </a:t>
          </a:r>
          <a:endParaRPr lang="ru-RU" sz="16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792747" y="3274830"/>
        <a:ext cx="2038076" cy="1353154"/>
      </dsp:txXfrm>
    </dsp:sp>
    <dsp:sp modelId="{A0E14EE3-72DB-4EC5-B742-2DBAAFB710A0}">
      <dsp:nvSpPr>
        <dsp:cNvPr id="0" name=""/>
        <dsp:cNvSpPr/>
      </dsp:nvSpPr>
      <dsp:spPr>
        <a:xfrm>
          <a:off x="943685" y="2981027"/>
          <a:ext cx="2513233" cy="194075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</a:rPr>
            <a:t>Ферменты </a:t>
          </a:r>
          <a:endParaRPr lang="ru-RU" sz="16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311739" y="3265245"/>
        <a:ext cx="1777125" cy="1372323"/>
      </dsp:txXfrm>
    </dsp:sp>
    <dsp:sp modelId="{706005DD-41FF-4832-B181-3087366BFB74}">
      <dsp:nvSpPr>
        <dsp:cNvPr id="0" name=""/>
        <dsp:cNvSpPr/>
      </dsp:nvSpPr>
      <dsp:spPr>
        <a:xfrm>
          <a:off x="91167" y="1107195"/>
          <a:ext cx="2639800" cy="1975180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</a:rPr>
            <a:t>Антибиотики </a:t>
          </a:r>
          <a:endParaRPr lang="ru-RU" sz="16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77757" y="1396453"/>
        <a:ext cx="1866620" cy="13966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D5B4D-357C-4177-B826-0E164747FA23}">
      <dsp:nvSpPr>
        <dsp:cNvPr id="0" name=""/>
        <dsp:cNvSpPr/>
      </dsp:nvSpPr>
      <dsp:spPr>
        <a:xfrm>
          <a:off x="1872887" y="767610"/>
          <a:ext cx="4362672" cy="3864397"/>
        </a:xfrm>
        <a:prstGeom prst="blockArc">
          <a:avLst>
            <a:gd name="adj1" fmla="val 8941923"/>
            <a:gd name="adj2" fmla="val 16787322"/>
            <a:gd name="adj3" fmla="val 464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97AA83-5BD9-4560-AEA9-56E4E3F2BC26}">
      <dsp:nvSpPr>
        <dsp:cNvPr id="0" name=""/>
        <dsp:cNvSpPr/>
      </dsp:nvSpPr>
      <dsp:spPr>
        <a:xfrm>
          <a:off x="2364630" y="2235832"/>
          <a:ext cx="4273615" cy="3279871"/>
        </a:xfrm>
        <a:prstGeom prst="blockArc">
          <a:avLst>
            <a:gd name="adj1" fmla="val 21485196"/>
            <a:gd name="adj2" fmla="val 10685196"/>
            <a:gd name="adj3" fmla="val 419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255953-C3D5-4A33-9CD2-B6661451EE8C}">
      <dsp:nvSpPr>
        <dsp:cNvPr id="0" name=""/>
        <dsp:cNvSpPr/>
      </dsp:nvSpPr>
      <dsp:spPr>
        <a:xfrm>
          <a:off x="2940162" y="703400"/>
          <a:ext cx="4032073" cy="3864397"/>
        </a:xfrm>
        <a:prstGeom prst="blockArc">
          <a:avLst>
            <a:gd name="adj1" fmla="val 15124053"/>
            <a:gd name="adj2" fmla="val 1699852"/>
            <a:gd name="adj3" fmla="val 464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782EE-65DB-4089-99DD-A3BAFD4A09EF}">
      <dsp:nvSpPr>
        <dsp:cNvPr id="0" name=""/>
        <dsp:cNvSpPr/>
      </dsp:nvSpPr>
      <dsp:spPr>
        <a:xfrm>
          <a:off x="2664285" y="1152120"/>
          <a:ext cx="3598660" cy="2519810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solidFill>
                <a:schemeClr val="tx2"/>
              </a:solidFill>
            </a:rPr>
            <a:t>Биологические факторы</a:t>
          </a:r>
          <a:endParaRPr lang="ru-RU" sz="2800" b="1" i="0" kern="1200" dirty="0">
            <a:solidFill>
              <a:schemeClr val="tx2"/>
            </a:solidFill>
          </a:endParaRPr>
        </a:p>
      </dsp:txBody>
      <dsp:txXfrm>
        <a:off x="3191297" y="1521138"/>
        <a:ext cx="2544636" cy="1781774"/>
      </dsp:txXfrm>
    </dsp:sp>
    <dsp:sp modelId="{228BE428-E859-4364-BB3C-F9F911F72680}">
      <dsp:nvSpPr>
        <dsp:cNvPr id="0" name=""/>
        <dsp:cNvSpPr/>
      </dsp:nvSpPr>
      <dsp:spPr>
        <a:xfrm>
          <a:off x="2736299" y="-213759"/>
          <a:ext cx="3277598" cy="2107427"/>
        </a:xfrm>
        <a:prstGeom prst="ellipse">
          <a:avLst/>
        </a:prstGeom>
        <a:solidFill>
          <a:schemeClr val="accent3">
            <a:lumMod val="75000"/>
            <a:alpha val="97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Патогенные микроорганизмы – возбудители особо опасных инфекционных заболеваний</a:t>
          </a:r>
          <a:r>
            <a:rPr lang="ru-RU" sz="1600" b="1" kern="1200" dirty="0" smtClean="0">
              <a:solidFill>
                <a:schemeClr val="bg1"/>
              </a:solidFill>
            </a:rPr>
            <a:t> 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3216292" y="94867"/>
        <a:ext cx="2317612" cy="1490175"/>
      </dsp:txXfrm>
    </dsp:sp>
    <dsp:sp modelId="{C87917C0-F4E1-4073-BD3E-8E1E3CB9710A}">
      <dsp:nvSpPr>
        <dsp:cNvPr id="0" name=""/>
        <dsp:cNvSpPr/>
      </dsp:nvSpPr>
      <dsp:spPr>
        <a:xfrm>
          <a:off x="4834234" y="2351831"/>
          <a:ext cx="3566470" cy="2358848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Патогенные микроорганизмы – возбудители иных инфекционных заболеваний </a:t>
          </a:r>
          <a:endParaRPr lang="ru-RU" sz="16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356531" y="2697276"/>
        <a:ext cx="2521876" cy="1667958"/>
      </dsp:txXfrm>
    </dsp:sp>
    <dsp:sp modelId="{706005DD-41FF-4832-B181-3087366BFB74}">
      <dsp:nvSpPr>
        <dsp:cNvPr id="0" name=""/>
        <dsp:cNvSpPr/>
      </dsp:nvSpPr>
      <dsp:spPr>
        <a:xfrm>
          <a:off x="764855" y="2597620"/>
          <a:ext cx="3342132" cy="2146662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Микроорганизмы-продуценты, живые клетки и споры, содержащиеся в бактериальных препаратах*</a:t>
          </a:r>
          <a:endParaRPr lang="ru-RU" sz="16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254299" y="2911991"/>
        <a:ext cx="2363244" cy="15179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11FB6-390D-4EF3-9AC0-3B5EC11AE3CD}">
      <dsp:nvSpPr>
        <dsp:cNvPr id="0" name=""/>
        <dsp:cNvSpPr/>
      </dsp:nvSpPr>
      <dsp:spPr>
        <a:xfrm>
          <a:off x="2186165" y="375811"/>
          <a:ext cx="3559090" cy="3559090"/>
        </a:xfrm>
        <a:prstGeom prst="blockArc">
          <a:avLst>
            <a:gd name="adj1" fmla="val 7231"/>
            <a:gd name="adj2" fmla="val 21592769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2865A-790A-4F1A-BED1-7C1DD9011FDE}">
      <dsp:nvSpPr>
        <dsp:cNvPr id="0" name=""/>
        <dsp:cNvSpPr/>
      </dsp:nvSpPr>
      <dsp:spPr>
        <a:xfrm>
          <a:off x="0" y="1167905"/>
          <a:ext cx="3827055" cy="207021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/>
              </a:solidFill>
            </a:rPr>
            <a:t>Тяжесть трудового процесса</a:t>
          </a:r>
          <a:endParaRPr lang="ru-RU" sz="2400" b="1" kern="1200" dirty="0">
            <a:solidFill>
              <a:schemeClr val="tx2"/>
            </a:solidFill>
          </a:endParaRPr>
        </a:p>
      </dsp:txBody>
      <dsp:txXfrm>
        <a:off x="560459" y="1471082"/>
        <a:ext cx="2706137" cy="1463865"/>
      </dsp:txXfrm>
    </dsp:sp>
    <dsp:sp modelId="{A5926064-9744-4349-8850-23C221919A35}">
      <dsp:nvSpPr>
        <dsp:cNvPr id="0" name=""/>
        <dsp:cNvSpPr/>
      </dsp:nvSpPr>
      <dsp:spPr>
        <a:xfrm>
          <a:off x="3894223" y="1095896"/>
          <a:ext cx="3908574" cy="2144460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75000"/>
                </a:schemeClr>
              </a:solidFill>
            </a:rPr>
            <a:t>Напряженность трудового процесса</a:t>
          </a:r>
          <a:endParaRPr lang="ru-RU" sz="2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466620" y="1409945"/>
        <a:ext cx="2763780" cy="15163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D6876-6956-4C6A-8C1E-6C22BAE0155D}">
      <dsp:nvSpPr>
        <dsp:cNvPr id="0" name=""/>
        <dsp:cNvSpPr/>
      </dsp:nvSpPr>
      <dsp:spPr>
        <a:xfrm>
          <a:off x="0" y="504052"/>
          <a:ext cx="3709635" cy="3558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Оформляется в порядке, установленном Министерством труда </a:t>
          </a:r>
          <a:r>
            <a:rPr lang="ru-RU" sz="2000" kern="1200" dirty="0" smtClean="0">
              <a:solidFill>
                <a:srgbClr val="FF0000"/>
              </a:solidFill>
            </a:rPr>
            <a:t>(приказ Минтруда России № 80н от 7.02.2014)</a:t>
          </a:r>
          <a:endParaRPr lang="ru-RU" sz="2800" kern="1200" dirty="0">
            <a:solidFill>
              <a:srgbClr val="FF0000"/>
            </a:solidFill>
          </a:endParaRPr>
        </a:p>
      </dsp:txBody>
      <dsp:txXfrm>
        <a:off x="81901" y="585953"/>
        <a:ext cx="3545833" cy="2632515"/>
      </dsp:txXfrm>
    </dsp:sp>
    <dsp:sp modelId="{7D36E553-4210-439C-9A1D-729D7F54F903}">
      <dsp:nvSpPr>
        <dsp:cNvPr id="0" name=""/>
        <dsp:cNvSpPr/>
      </dsp:nvSpPr>
      <dsp:spPr>
        <a:xfrm rot="736861">
          <a:off x="1841860" y="137064"/>
          <a:ext cx="4593747" cy="4593747"/>
        </a:xfrm>
        <a:prstGeom prst="leftCircularArrow">
          <a:avLst>
            <a:gd name="adj1" fmla="val 1049"/>
            <a:gd name="adj2" fmla="val 123040"/>
            <a:gd name="adj3" fmla="val 1136570"/>
            <a:gd name="adj4" fmla="val 8262508"/>
            <a:gd name="adj5" fmla="val 1224"/>
          </a:avLst>
        </a:prstGeom>
        <a:solidFill>
          <a:schemeClr val="accent1">
            <a:tint val="60000"/>
            <a:hueOff val="0"/>
            <a:satOff val="0"/>
            <a:lum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8882A-2880-4D4E-8F5A-22B267AB581A}">
      <dsp:nvSpPr>
        <dsp:cNvPr id="0" name=""/>
        <dsp:cNvSpPr/>
      </dsp:nvSpPr>
      <dsp:spPr>
        <a:xfrm>
          <a:off x="535051" y="3076936"/>
          <a:ext cx="3031586" cy="1279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Декларация соответствия условий труда</a:t>
          </a:r>
          <a:endParaRPr lang="ru-RU" sz="2000" b="1" kern="1200" dirty="0"/>
        </a:p>
      </dsp:txBody>
      <dsp:txXfrm>
        <a:off x="572532" y="3114417"/>
        <a:ext cx="2956624" cy="1204719"/>
      </dsp:txXfrm>
    </dsp:sp>
    <dsp:sp modelId="{6F0DAE7E-0F07-48D7-A644-331DD750E06B}">
      <dsp:nvSpPr>
        <dsp:cNvPr id="0" name=""/>
        <dsp:cNvSpPr/>
      </dsp:nvSpPr>
      <dsp:spPr>
        <a:xfrm>
          <a:off x="3888424" y="1440165"/>
          <a:ext cx="4689793" cy="2072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Реестр деклараций ведёт </a:t>
          </a:r>
          <a:r>
            <a:rPr lang="ru-RU" sz="3200" kern="1200" dirty="0" err="1" smtClean="0"/>
            <a:t>Роструд</a:t>
          </a:r>
          <a:endParaRPr lang="ru-RU" sz="3200" kern="1200" dirty="0"/>
        </a:p>
      </dsp:txBody>
      <dsp:txXfrm>
        <a:off x="3936109" y="1931876"/>
        <a:ext cx="4594423" cy="1532724"/>
      </dsp:txXfrm>
    </dsp:sp>
    <dsp:sp modelId="{5967DF65-BB51-44C7-92F1-316D7971131B}">
      <dsp:nvSpPr>
        <dsp:cNvPr id="0" name=""/>
        <dsp:cNvSpPr/>
      </dsp:nvSpPr>
      <dsp:spPr>
        <a:xfrm>
          <a:off x="4680514" y="576063"/>
          <a:ext cx="3347934" cy="1473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Реестр деклараций соответствия условий труда</a:t>
          </a:r>
          <a:endParaRPr lang="ru-RU" sz="2000" b="1" kern="1200" dirty="0"/>
        </a:p>
      </dsp:txBody>
      <dsp:txXfrm>
        <a:off x="4723674" y="619223"/>
        <a:ext cx="3261614" cy="13872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17806-C0E0-4316-9024-04446F654F5A}">
      <dsp:nvSpPr>
        <dsp:cNvPr id="0" name=""/>
        <dsp:cNvSpPr/>
      </dsp:nvSpPr>
      <dsp:spPr>
        <a:xfrm>
          <a:off x="2986600" y="0"/>
          <a:ext cx="2645502" cy="1652035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высшее образование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374025" y="241935"/>
        <a:ext cx="1870652" cy="1168165"/>
      </dsp:txXfrm>
    </dsp:sp>
    <dsp:sp modelId="{644DB469-C205-4C40-A3D5-4D95AA5B8BE6}">
      <dsp:nvSpPr>
        <dsp:cNvPr id="0" name=""/>
        <dsp:cNvSpPr/>
      </dsp:nvSpPr>
      <dsp:spPr>
        <a:xfrm rot="1770170">
          <a:off x="5374135" y="1230449"/>
          <a:ext cx="285302" cy="557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5379684" y="1320886"/>
        <a:ext cx="199711" cy="334537"/>
      </dsp:txXfrm>
    </dsp:sp>
    <dsp:sp modelId="{66624927-5441-44A8-B5A1-BAB310BD166A}">
      <dsp:nvSpPr>
        <dsp:cNvPr id="0" name=""/>
        <dsp:cNvSpPr/>
      </dsp:nvSpPr>
      <dsp:spPr>
        <a:xfrm>
          <a:off x="5423377" y="1109459"/>
          <a:ext cx="3433606" cy="2636697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дополнительное образование в области специальной оценки условий труда (72 ч.)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5926217" y="1495594"/>
        <a:ext cx="2427926" cy="1864427"/>
      </dsp:txXfrm>
    </dsp:sp>
    <dsp:sp modelId="{4734A66C-DF42-40A4-A689-395993EA2855}">
      <dsp:nvSpPr>
        <dsp:cNvPr id="0" name=""/>
        <dsp:cNvSpPr/>
      </dsp:nvSpPr>
      <dsp:spPr>
        <a:xfrm rot="7774201">
          <a:off x="5964570" y="3428734"/>
          <a:ext cx="236143" cy="557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10800000">
        <a:off x="6022556" y="3512941"/>
        <a:ext cx="165300" cy="334537"/>
      </dsp:txXfrm>
    </dsp:sp>
    <dsp:sp modelId="{E61B9703-DB09-4CED-9C57-5EA3A2F55158}">
      <dsp:nvSpPr>
        <dsp:cNvPr id="0" name=""/>
        <dsp:cNvSpPr/>
      </dsp:nvSpPr>
      <dsp:spPr>
        <a:xfrm>
          <a:off x="3672406" y="3820572"/>
          <a:ext cx="3268386" cy="1652035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опыт работы в области оценки условий труда </a:t>
          </a:r>
          <a:br>
            <a:rPr lang="ru-RU" sz="2400" b="1" kern="1200" dirty="0" smtClean="0">
              <a:solidFill>
                <a:schemeClr val="tx1"/>
              </a:solidFill>
            </a:rPr>
          </a:br>
          <a:r>
            <a:rPr lang="ru-RU" sz="2400" b="1" kern="1200" dirty="0" smtClean="0">
              <a:solidFill>
                <a:schemeClr val="tx1"/>
              </a:solidFill>
            </a:rPr>
            <a:t>(3 года)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151050" y="4062507"/>
        <a:ext cx="2311098" cy="1168165"/>
      </dsp:txXfrm>
    </dsp:sp>
    <dsp:sp modelId="{45F5C871-C349-4A5B-941D-32FD23C260C1}">
      <dsp:nvSpPr>
        <dsp:cNvPr id="0" name=""/>
        <dsp:cNvSpPr/>
      </dsp:nvSpPr>
      <dsp:spPr>
        <a:xfrm rot="10845869">
          <a:off x="3226662" y="4342160"/>
          <a:ext cx="315413" cy="557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10800000">
        <a:off x="3321282" y="4454303"/>
        <a:ext cx="220789" cy="334537"/>
      </dsp:txXfrm>
    </dsp:sp>
    <dsp:sp modelId="{7E983153-69C4-4F6A-9E3A-4CD483F225F7}">
      <dsp:nvSpPr>
        <dsp:cNvPr id="0" name=""/>
        <dsp:cNvSpPr/>
      </dsp:nvSpPr>
      <dsp:spPr>
        <a:xfrm>
          <a:off x="250044" y="3771969"/>
          <a:ext cx="2828234" cy="1652035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сертификат эксперта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664229" y="4013904"/>
        <a:ext cx="1999864" cy="1168165"/>
      </dsp:txXfrm>
    </dsp:sp>
    <dsp:sp modelId="{1558FC92-F17E-4C9D-A296-B8D121BBDE4D}">
      <dsp:nvSpPr>
        <dsp:cNvPr id="0" name=""/>
        <dsp:cNvSpPr/>
      </dsp:nvSpPr>
      <dsp:spPr>
        <a:xfrm rot="15839233">
          <a:off x="1401265" y="3225854"/>
          <a:ext cx="295467" cy="557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10800000">
        <a:off x="1450228" y="3381442"/>
        <a:ext cx="206827" cy="334537"/>
      </dsp:txXfrm>
    </dsp:sp>
    <dsp:sp modelId="{39F875E6-17D4-4824-9005-02EEE976DD48}">
      <dsp:nvSpPr>
        <dsp:cNvPr id="0" name=""/>
        <dsp:cNvSpPr/>
      </dsp:nvSpPr>
      <dsp:spPr>
        <a:xfrm>
          <a:off x="0" y="295937"/>
          <a:ext cx="2730929" cy="2932461"/>
        </a:xfrm>
        <a:prstGeom prst="ellipse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</a:rPr>
            <a:t>медицинское образование </a:t>
          </a:r>
          <a:r>
            <a:rPr lang="ru-RU" sz="2200" b="1" kern="1200" dirty="0" smtClean="0">
              <a:solidFill>
                <a:srgbClr val="FFFF00"/>
              </a:solidFill>
            </a:rPr>
            <a:t>(для не менее чем одного эксперта)</a:t>
          </a:r>
          <a:endParaRPr lang="ru-RU" sz="2200" b="1" kern="1200" dirty="0">
            <a:solidFill>
              <a:srgbClr val="FFFF00"/>
            </a:solidFill>
          </a:endParaRPr>
        </a:p>
      </dsp:txBody>
      <dsp:txXfrm>
        <a:off x="399935" y="725386"/>
        <a:ext cx="1931059" cy="2073563"/>
      </dsp:txXfrm>
    </dsp:sp>
    <dsp:sp modelId="{E88A856E-8DD5-43D1-A7F5-32F9E9274DD8}">
      <dsp:nvSpPr>
        <dsp:cNvPr id="0" name=""/>
        <dsp:cNvSpPr/>
      </dsp:nvSpPr>
      <dsp:spPr>
        <a:xfrm rot="20541566">
          <a:off x="2769062" y="996731"/>
          <a:ext cx="253553" cy="557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2770850" y="1119769"/>
        <a:ext cx="177487" cy="3345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138C1-2071-4119-88C8-0A3146100907}">
      <dsp:nvSpPr>
        <dsp:cNvPr id="0" name=""/>
        <dsp:cNvSpPr/>
      </dsp:nvSpPr>
      <dsp:spPr>
        <a:xfrm>
          <a:off x="0" y="0"/>
          <a:ext cx="8352928" cy="15024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НЕДОПУЩЕНИЕ КОНФЛИКТА ИНТЕРЕСОВ</a:t>
          </a:r>
          <a:endParaRPr lang="ru-RU" sz="3200" kern="1200" dirty="0"/>
        </a:p>
      </dsp:txBody>
      <dsp:txXfrm>
        <a:off x="73343" y="73343"/>
        <a:ext cx="8206242" cy="1355748"/>
      </dsp:txXfrm>
    </dsp:sp>
    <dsp:sp modelId="{E1220C2F-20D6-4204-AFA4-2E4A16CA8F8F}">
      <dsp:nvSpPr>
        <dsp:cNvPr id="0" name=""/>
        <dsp:cNvSpPr/>
      </dsp:nvSpPr>
      <dsp:spPr>
        <a:xfrm>
          <a:off x="0" y="1503710"/>
          <a:ext cx="8352928" cy="58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205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3600" kern="1200" dirty="0"/>
        </a:p>
      </dsp:txBody>
      <dsp:txXfrm>
        <a:off x="0" y="1503710"/>
        <a:ext cx="8352928" cy="58646"/>
      </dsp:txXfrm>
    </dsp:sp>
    <dsp:sp modelId="{A95E24D9-ADF1-4264-AF32-75E52BE007A9}">
      <dsp:nvSpPr>
        <dsp:cNvPr id="0" name=""/>
        <dsp:cNvSpPr/>
      </dsp:nvSpPr>
      <dsp:spPr>
        <a:xfrm>
          <a:off x="0" y="1562356"/>
          <a:ext cx="8352928" cy="1963658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2"/>
              </a:solidFill>
            </a:rPr>
            <a:t>ОГРАНИЧЕНИЕ КРУГА ЛИЦ, ПРОВОДЯЩИХ СПЕЦИАЛЬНУЮ ОЦЕНКУ УСЛОВИЙ ТРУДА – ЭКСПЕРТЫ НЕСУТ ПЕРСОНАЛЬНУЮ ОТВЕТСТВЕННОСТЬ ЗА ОБЪЕКТИВНЫЕ РЕЗУЛЬТАТЫ СОУТ</a:t>
          </a:r>
          <a:endParaRPr lang="ru-RU" sz="3200" kern="1200" dirty="0">
            <a:solidFill>
              <a:schemeClr val="tx2"/>
            </a:solidFill>
          </a:endParaRPr>
        </a:p>
      </dsp:txBody>
      <dsp:txXfrm>
        <a:off x="95858" y="1658214"/>
        <a:ext cx="8161212" cy="1771942"/>
      </dsp:txXfrm>
    </dsp:sp>
    <dsp:sp modelId="{386D37F6-A164-4CE3-ACA0-C16277461AAA}">
      <dsp:nvSpPr>
        <dsp:cNvPr id="0" name=""/>
        <dsp:cNvSpPr/>
      </dsp:nvSpPr>
      <dsp:spPr>
        <a:xfrm>
          <a:off x="0" y="3596136"/>
          <a:ext cx="8352928" cy="1948479"/>
        </a:xfrm>
        <a:prstGeom prst="roundRect">
          <a:avLst/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ДЕНЕЖНОЕ ВОЗНАГРАЖДЕНИЕ ОРГАНИЗАЦИИ, ПРОВОДЯЩЕЙ СОУТ, НЕ МОЖЕТ БЫТЬ ПОСТАВЛЕНО В ЗАВИСИМОСТЬ ОТ РЕЗУЛЬТАТОВ ОЦЕНКИ</a:t>
          </a:r>
          <a:endParaRPr lang="ru-RU" sz="3200" kern="1200" dirty="0"/>
        </a:p>
      </dsp:txBody>
      <dsp:txXfrm>
        <a:off x="95117" y="3691253"/>
        <a:ext cx="8162694" cy="1758245"/>
      </dsp:txXfrm>
    </dsp:sp>
    <dsp:sp modelId="{9D1DAEC4-864E-4551-8413-0E176BA048F8}">
      <dsp:nvSpPr>
        <dsp:cNvPr id="0" name=""/>
        <dsp:cNvSpPr/>
      </dsp:nvSpPr>
      <dsp:spPr>
        <a:xfrm>
          <a:off x="0" y="5484693"/>
          <a:ext cx="8352928" cy="58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205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3600" kern="1200" dirty="0"/>
        </a:p>
      </dsp:txBody>
      <dsp:txXfrm>
        <a:off x="0" y="5484693"/>
        <a:ext cx="8352928" cy="586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6405C-7B62-4587-A0A0-0903423D3203}">
      <dsp:nvSpPr>
        <dsp:cNvPr id="0" name=""/>
        <dsp:cNvSpPr/>
      </dsp:nvSpPr>
      <dsp:spPr>
        <a:xfrm>
          <a:off x="3542793" y="274"/>
          <a:ext cx="5314190" cy="24263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штраф до 50 тыс. рублей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дисквалификация </a:t>
          </a:r>
          <a:br>
            <a:rPr lang="ru-RU" sz="2400" kern="1200" dirty="0" smtClean="0"/>
          </a:br>
          <a:r>
            <a:rPr lang="ru-RU" sz="2400" kern="1200" dirty="0" smtClean="0"/>
            <a:t>до 3 лет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данные в Минтруд для лишения сертификата эксперта</a:t>
          </a:r>
          <a:endParaRPr lang="ru-RU" sz="2400" kern="1200" dirty="0"/>
        </a:p>
      </dsp:txBody>
      <dsp:txXfrm>
        <a:off x="3542793" y="303566"/>
        <a:ext cx="4404316" cy="1819749"/>
      </dsp:txXfrm>
    </dsp:sp>
    <dsp:sp modelId="{B151A060-ACD3-4DB9-B0E1-5CAA08765DDD}">
      <dsp:nvSpPr>
        <dsp:cNvPr id="0" name=""/>
        <dsp:cNvSpPr/>
      </dsp:nvSpPr>
      <dsp:spPr>
        <a:xfrm>
          <a:off x="0" y="274"/>
          <a:ext cx="3542793" cy="242633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Эксперт</a:t>
          </a:r>
          <a:endParaRPr lang="ru-RU" sz="4000" kern="1200" dirty="0"/>
        </a:p>
      </dsp:txBody>
      <dsp:txXfrm>
        <a:off x="118444" y="118718"/>
        <a:ext cx="3305905" cy="2189444"/>
      </dsp:txXfrm>
    </dsp:sp>
    <dsp:sp modelId="{E43C96FE-B676-44C4-BF50-621CD1AE5251}">
      <dsp:nvSpPr>
        <dsp:cNvPr id="0" name=""/>
        <dsp:cNvSpPr/>
      </dsp:nvSpPr>
      <dsp:spPr>
        <a:xfrm>
          <a:off x="3543658" y="2669240"/>
          <a:ext cx="5309000" cy="28030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штраф до 200 тыс. рублей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приостановление деятельности до 90 суток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данные в </a:t>
          </a:r>
          <a:r>
            <a:rPr lang="ru-RU" sz="2400" kern="1200" dirty="0" err="1" smtClean="0"/>
            <a:t>Росакредитацию</a:t>
          </a:r>
          <a:r>
            <a:rPr lang="ru-RU" sz="2400" kern="1200" dirty="0" smtClean="0"/>
            <a:t> для аннулирования аттестата аккредитации</a:t>
          </a:r>
          <a:endParaRPr lang="ru-RU" sz="2400" kern="1200" dirty="0"/>
        </a:p>
      </dsp:txBody>
      <dsp:txXfrm>
        <a:off x="3543658" y="3019627"/>
        <a:ext cx="4257841" cy="2102319"/>
      </dsp:txXfrm>
    </dsp:sp>
    <dsp:sp modelId="{9C31BDD0-190E-4A82-A6F0-3BCB7E84BD25}">
      <dsp:nvSpPr>
        <dsp:cNvPr id="0" name=""/>
        <dsp:cNvSpPr/>
      </dsp:nvSpPr>
      <dsp:spPr>
        <a:xfrm>
          <a:off x="4324" y="2857620"/>
          <a:ext cx="3539333" cy="2426332"/>
        </a:xfrm>
        <a:prstGeom prst="roundRect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Организация</a:t>
          </a:r>
          <a:endParaRPr lang="ru-RU" sz="4000" kern="1200" dirty="0"/>
        </a:p>
      </dsp:txBody>
      <dsp:txXfrm>
        <a:off x="122768" y="2976064"/>
        <a:ext cx="3302445" cy="2189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CC8C0B25-123F-BF48-97D1-D257F3F8EC13}" type="datetimeFigureOut">
              <a:rPr lang="ru-RU"/>
              <a:pPr>
                <a:defRPr/>
              </a:pPr>
              <a:t>29.03.16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5C40D900-296A-B342-B2AD-1DB5461494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8461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A8FF3DA-88B0-9E4F-BD92-FCE501D9509A}" type="slidenum">
              <a:rPr lang="ru-RU" altLang="ru-RU">
                <a:latin typeface="Calibri" charset="0"/>
              </a:rPr>
              <a:pPr/>
              <a:t>1</a:t>
            </a:fld>
            <a:endParaRPr lang="ru-RU" altLang="ru-RU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82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462E074-0A08-F445-AA4A-EB7EB054D670}" type="slidenum">
              <a:rPr lang="ru-RU" altLang="ru-RU">
                <a:latin typeface="Calibri" charset="0"/>
              </a:rPr>
              <a:pPr/>
              <a:t>12</a:t>
            </a:fld>
            <a:endParaRPr lang="ru-RU" altLang="ru-RU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122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7D08B2C-06FC-2646-A74C-B5EA715D2C4A}" type="slidenum">
              <a:rPr lang="ru-RU" altLang="ru-RU">
                <a:latin typeface="Calibri" charset="0"/>
              </a:rPr>
              <a:pPr/>
              <a:t>13</a:t>
            </a:fld>
            <a:endParaRPr lang="ru-RU" altLang="ru-RU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743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478D0AE-972A-DF4E-8FE3-1408CAA96D9A}" type="slidenum">
              <a:rPr lang="ru-RU" altLang="ru-RU">
                <a:latin typeface="Calibri" charset="0"/>
              </a:rPr>
              <a:pPr/>
              <a:t>14</a:t>
            </a:fld>
            <a:endParaRPr lang="ru-RU" altLang="ru-RU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646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CCC8E63-CBF5-044E-8509-15B619282AAC}" type="slidenum">
              <a:rPr lang="ru-RU" altLang="ru-RU">
                <a:latin typeface="Calibri" charset="0"/>
              </a:rPr>
              <a:pPr/>
              <a:t>19</a:t>
            </a:fld>
            <a:endParaRPr lang="ru-RU" altLang="ru-RU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01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4520552-B137-1A4B-AC6C-EF316AB87CB1}" type="slidenum">
              <a:rPr lang="ru-RU" altLang="ru-RU">
                <a:latin typeface="Calibri" charset="0"/>
              </a:rPr>
              <a:pPr/>
              <a:t>21</a:t>
            </a:fld>
            <a:endParaRPr lang="ru-RU" altLang="ru-RU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789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410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2B4E7AC-850B-D640-965C-16D7495C466B}" type="slidenum">
              <a:rPr lang="ru-RU" altLang="ru-RU">
                <a:latin typeface="Calibri" charset="0"/>
              </a:rPr>
              <a:pPr/>
              <a:t>24</a:t>
            </a:fld>
            <a:endParaRPr lang="ru-RU" altLang="ru-RU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677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34C035F-1F3A-8748-B19D-58D6A0FF648F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7737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38D784F-7BD1-7449-A8DB-470C07715210}" type="slidenum">
              <a:rPr lang="ru-RU" altLang="ru-RU">
                <a:latin typeface="Calibri" charset="0"/>
              </a:rPr>
              <a:pPr/>
              <a:t>26</a:t>
            </a:fld>
            <a:endParaRPr lang="ru-RU" altLang="ru-RU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896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796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FF9F590-A6B9-2649-A98C-F27977493304}" type="slidenum">
              <a:rPr lang="ru-RU" altLang="ru-RU">
                <a:latin typeface="Calibri" charset="0"/>
              </a:rPr>
              <a:pPr/>
              <a:t>2</a:t>
            </a:fld>
            <a:endParaRPr lang="ru-RU" altLang="ru-RU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4015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B6230F9-B50A-DF43-8D18-206C2A5B115A}" type="slidenum">
              <a:rPr lang="ru-RU" altLang="ru-RU">
                <a:latin typeface="Calibri" charset="0"/>
              </a:rPr>
              <a:pPr/>
              <a:t>29</a:t>
            </a:fld>
            <a:endParaRPr lang="ru-RU" altLang="ru-RU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4724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1D7585A-9189-6D46-BA32-37048ACD98F1}" type="slidenum">
              <a:rPr lang="ru-RU" altLang="ru-RU">
                <a:latin typeface="Calibri" charset="0"/>
              </a:rPr>
              <a:pPr/>
              <a:t>30</a:t>
            </a:fld>
            <a:endParaRPr lang="ru-RU" altLang="ru-RU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3102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AE25AD5-32AE-AF4A-8BC1-9B4FA5CF869C}" type="slidenum">
              <a:rPr lang="ru-RU" altLang="ru-RU">
                <a:latin typeface="Calibri" charset="0"/>
              </a:rPr>
              <a:pPr/>
              <a:t>31</a:t>
            </a:fld>
            <a:endParaRPr lang="ru-RU" altLang="ru-RU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2243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46F93B2-28C6-EB4C-AC75-C2B07AF42097}" type="slidenum">
              <a:rPr lang="ru-RU" altLang="ru-RU">
                <a:latin typeface="Calibri" charset="0"/>
              </a:rPr>
              <a:pPr/>
              <a:t>32</a:t>
            </a:fld>
            <a:endParaRPr lang="ru-RU" altLang="ru-RU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6032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FA97F4B-3FC9-1F48-9383-1132B59BCF71}" type="slidenum">
              <a:rPr lang="ru-RU" altLang="ru-RU">
                <a:latin typeface="Calibri" charset="0"/>
              </a:rPr>
              <a:pPr/>
              <a:t>34</a:t>
            </a:fld>
            <a:endParaRPr lang="ru-RU" altLang="ru-RU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7144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03F74D2-53DC-A549-BE2D-A3E3A691E5F4}" type="slidenum">
              <a:rPr lang="ru-RU" altLang="ru-RU">
                <a:latin typeface="Calibri" charset="0"/>
              </a:rPr>
              <a:pPr/>
              <a:t>35</a:t>
            </a:fld>
            <a:endParaRPr lang="ru-RU" altLang="ru-RU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1319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8C6AFD6-6367-514E-B84C-BF805BF75C4A}" type="slidenum">
              <a:rPr lang="ru-RU" altLang="ru-RU">
                <a:latin typeface="Calibri" charset="0"/>
              </a:rPr>
              <a:pPr/>
              <a:t>36</a:t>
            </a:fld>
            <a:endParaRPr lang="ru-RU" altLang="ru-RU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8479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050AA84-6C4D-4B4B-AECA-992FAB9A212C}" type="slidenum">
              <a:rPr lang="ru-RU" altLang="ru-RU">
                <a:latin typeface="Calibri" charset="0"/>
              </a:rPr>
              <a:pPr/>
              <a:t>38</a:t>
            </a:fld>
            <a:endParaRPr lang="ru-RU" altLang="ru-RU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4832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F53FBA2-4414-4A45-9595-7A4259DD9834}" type="slidenum">
              <a:rPr lang="ru-RU" altLang="ru-RU">
                <a:latin typeface="Calibri" charset="0"/>
              </a:rPr>
              <a:pPr/>
              <a:t>39</a:t>
            </a:fld>
            <a:endParaRPr lang="ru-RU" altLang="ru-RU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723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4E74CEB-13B1-3E4D-A73B-2B8C7BEBBFB3}" type="slidenum">
              <a:rPr lang="ru-RU" altLang="ru-RU">
                <a:latin typeface="Calibri" charset="0"/>
              </a:rPr>
              <a:pPr/>
              <a:t>40</a:t>
            </a:fld>
            <a:endParaRPr lang="ru-RU" altLang="ru-RU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387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2EBC656-6DD8-3F48-9622-BEFFE70A2873}" type="slidenum">
              <a:rPr lang="ru-RU" altLang="ru-RU">
                <a:latin typeface="Calibri" charset="0"/>
              </a:rPr>
              <a:pPr/>
              <a:t>4</a:t>
            </a:fld>
            <a:endParaRPr lang="ru-RU" altLang="ru-RU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0117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4E0C2A6-7F8B-0345-BFE9-6A1CDD81A52F}" type="slidenum">
              <a:rPr lang="ru-RU" altLang="ru-RU">
                <a:latin typeface="Calibri" charset="0"/>
              </a:rPr>
              <a:pPr/>
              <a:t>41</a:t>
            </a:fld>
            <a:endParaRPr lang="ru-RU" altLang="ru-RU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4896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6911BAC-BCD0-F940-AFA8-1DB09B8F134B}" type="slidenum">
              <a:rPr lang="ru-RU" altLang="ru-RU">
                <a:latin typeface="Calibri" charset="0"/>
              </a:rPr>
              <a:pPr/>
              <a:t>42</a:t>
            </a:fld>
            <a:endParaRPr lang="ru-RU" altLang="ru-RU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42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A4B218D-8835-D347-803A-13413A2A64C4}" type="slidenum">
              <a:rPr lang="ru-RU" altLang="ru-RU">
                <a:latin typeface="Calibri" charset="0"/>
              </a:rPr>
              <a:pPr/>
              <a:t>43</a:t>
            </a:fld>
            <a:endParaRPr lang="ru-RU" altLang="ru-RU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6323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76770CE-7569-A24B-A53F-B35502C007AC}" type="slidenum">
              <a:rPr lang="ru-RU" altLang="ru-RU"/>
              <a:pPr/>
              <a:t>45</a:t>
            </a:fld>
            <a:endParaRPr lang="ru-RU" altLang="ru-RU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kumimoji="0" lang="ru-RU" altLang="ru-RU"/>
          </a:p>
        </p:txBody>
      </p:sp>
    </p:spTree>
    <p:extLst>
      <p:ext uri="{BB962C8B-B14F-4D97-AF65-F5344CB8AC3E}">
        <p14:creationId xmlns:p14="http://schemas.microsoft.com/office/powerpoint/2010/main" val="7194625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3779BEB0-5916-4745-8050-544B7901BA20}" type="slidenum">
              <a:rPr lang="ru-RU" altLang="ru-RU" sz="1200"/>
              <a:pPr algn="r" eaLnBrk="1" hangingPunct="1"/>
              <a:t>47</a:t>
            </a:fld>
            <a:endParaRPr lang="ru-RU" altLang="ru-RU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/>
          </a:p>
        </p:txBody>
      </p:sp>
    </p:spTree>
    <p:extLst>
      <p:ext uri="{BB962C8B-B14F-4D97-AF65-F5344CB8AC3E}">
        <p14:creationId xmlns:p14="http://schemas.microsoft.com/office/powerpoint/2010/main" val="1674010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6034C02-AA1F-314A-AC21-B2E67BD50C95}" type="slidenum">
              <a:rPr lang="ru-RU" altLang="ru-RU">
                <a:latin typeface="Calibri" charset="0"/>
              </a:rPr>
              <a:pPr/>
              <a:t>5</a:t>
            </a:fld>
            <a:endParaRPr lang="ru-RU" altLang="ru-RU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647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9D5EF5A-8426-2A43-A977-3B1024F8BF3E}" type="slidenum">
              <a:rPr lang="ru-RU" altLang="ru-RU">
                <a:latin typeface="Calibri" charset="0"/>
              </a:rPr>
              <a:pPr/>
              <a:t>7</a:t>
            </a:fld>
            <a:endParaRPr lang="ru-RU" altLang="ru-RU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974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A831886-EB2D-5841-891D-F79020AC712B}" type="slidenum">
              <a:rPr lang="ru-RU" altLang="ru-RU">
                <a:latin typeface="Calibri" charset="0"/>
              </a:rPr>
              <a:pPr/>
              <a:t>8</a:t>
            </a:fld>
            <a:endParaRPr lang="ru-RU" altLang="ru-RU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311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7F994C1-1D7D-EF4A-BFBC-C63A9B9E8C3D}" type="slidenum">
              <a:rPr lang="ru-RU" altLang="ru-RU">
                <a:latin typeface="Calibri" charset="0"/>
              </a:rPr>
              <a:pPr/>
              <a:t>9</a:t>
            </a:fld>
            <a:endParaRPr lang="ru-RU" altLang="ru-RU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645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F8B2BF4-67DF-894D-8500-6F663DEEF648}" type="slidenum">
              <a:rPr lang="ru-RU" altLang="ru-RU">
                <a:latin typeface="Calibri" charset="0"/>
              </a:rPr>
              <a:pPr/>
              <a:t>10</a:t>
            </a:fld>
            <a:endParaRPr lang="ru-RU" altLang="ru-RU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812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B9454C2-D2A5-ED48-9C12-9A105B9E7B6E}" type="slidenum">
              <a:rPr lang="ru-RU" altLang="ru-RU">
                <a:latin typeface="Calibri" charset="0"/>
              </a:rPr>
              <a:pPr/>
              <a:t>11</a:t>
            </a:fld>
            <a:endParaRPr lang="ru-RU" altLang="ru-RU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19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AA0FC-DE0E-A343-A510-97F0656E4148}" type="datetimeFigureOut">
              <a:rPr lang="ru-RU"/>
              <a:pPr>
                <a:defRPr/>
              </a:pPr>
              <a:t>29.03.16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D7D44-D89F-BB47-9918-5EDDCAAC5A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598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9811C-7996-6642-9B1A-5D995835B026}" type="datetimeFigureOut">
              <a:rPr lang="ru-RU"/>
              <a:pPr>
                <a:defRPr/>
              </a:pPr>
              <a:t>29.03.16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B65EB-356C-1E47-983B-5F911C343F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4899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7A49B-8DAC-D240-AD2E-9C0CC793F50E}" type="datetimeFigureOut">
              <a:rPr lang="ru-RU"/>
              <a:pPr>
                <a:defRPr/>
              </a:pPr>
              <a:t>29.03.16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7495C-2872-E84D-90E0-E3B3D29A56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850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74B3C-F1D0-2D41-966A-67E5AAC57BDC}" type="datetimeFigureOut">
              <a:rPr lang="ru-RU"/>
              <a:pPr>
                <a:defRPr/>
              </a:pPr>
              <a:t>29.03.16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8953C-E9D2-4E4E-B5D3-2F90DD9CAC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6458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68289-CD17-AA47-B923-53C9B3CCFDB4}" type="datetimeFigureOut">
              <a:rPr lang="ru-RU"/>
              <a:pPr>
                <a:defRPr/>
              </a:pPr>
              <a:t>29.03.16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18EF1-A864-8B42-A53A-5F8CF1F8FB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288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E6018-4862-0C4A-A23E-A4A1EFEBFF9C}" type="datetimeFigureOut">
              <a:rPr lang="ru-RU"/>
              <a:pPr>
                <a:defRPr/>
              </a:pPr>
              <a:t>29.03.16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083EB-7C51-C04D-9DA4-97101CC074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186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6F0DC-F7BC-3240-8379-7DD99682EA56}" type="datetimeFigureOut">
              <a:rPr lang="ru-RU"/>
              <a:pPr>
                <a:defRPr/>
              </a:pPr>
              <a:t>29.03.16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60A89-4E97-B649-A80E-73C8FCFD67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621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3EC3B-9308-9647-803D-60BD1D22A01D}" type="datetimeFigureOut">
              <a:rPr lang="ru-RU"/>
              <a:pPr>
                <a:defRPr/>
              </a:pPr>
              <a:t>29.03.16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B9B7B-F0E1-B14A-91E3-693D0174FF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115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15D03-DF80-0749-8202-E39310AC82A1}" type="datetimeFigureOut">
              <a:rPr lang="ru-RU"/>
              <a:pPr>
                <a:defRPr/>
              </a:pPr>
              <a:t>29.03.16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73941-7A7D-9A47-BFB9-373F4387BC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301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25A92-F100-B949-B137-0662FE6C370D}" type="datetimeFigureOut">
              <a:rPr lang="ru-RU"/>
              <a:pPr>
                <a:defRPr/>
              </a:pPr>
              <a:t>29.03.16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5B380-9B68-CD4F-907B-9ECF7E24AF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424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01FAB-BFDD-7D40-8D8B-F3A40A81ED86}" type="datetimeFigureOut">
              <a:rPr lang="ru-RU"/>
              <a:pPr>
                <a:defRPr/>
              </a:pPr>
              <a:t>29.03.16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B0187-1137-2043-BB24-0CA61B7C37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902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234E6837-5CA5-924F-B1B0-52A7FFB22A14}" type="datetimeFigureOut">
              <a:rPr lang="ru-RU"/>
              <a:pPr>
                <a:defRPr/>
              </a:pPr>
              <a:t>29.03.16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CDC09033-0F09-F942-9794-E7D20CB5465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mailto:seminar@vsf-niitruda.ru" TargetMode="Externa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7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1.wmf"/><Relationship Id="rId5" Type="http://schemas.openxmlformats.org/officeDocument/2006/relationships/image" Target="../media/image10.wmf"/><Relationship Id="rId6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wmf"/><Relationship Id="rId12" Type="http://schemas.openxmlformats.org/officeDocument/2006/relationships/image" Target="../media/image26.wmf"/><Relationship Id="rId13" Type="http://schemas.openxmlformats.org/officeDocument/2006/relationships/image" Target="../media/image27.gif"/><Relationship Id="rId14" Type="http://schemas.openxmlformats.org/officeDocument/2006/relationships/image" Target="../media/image28.wmf"/><Relationship Id="rId15" Type="http://schemas.openxmlformats.org/officeDocument/2006/relationships/image" Target="../media/image29.wmf"/><Relationship Id="rId16" Type="http://schemas.openxmlformats.org/officeDocument/2006/relationships/image" Target="../media/image10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1.jpeg"/><Relationship Id="rId7" Type="http://schemas.openxmlformats.org/officeDocument/2006/relationships/image" Target="../media/image22.wmf"/><Relationship Id="rId8" Type="http://schemas.openxmlformats.org/officeDocument/2006/relationships/image" Target="../media/image23.wmf"/><Relationship Id="rId9" Type="http://schemas.openxmlformats.org/officeDocument/2006/relationships/image" Target="../media/image11.wmf"/><Relationship Id="rId10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8.png"/><Relationship Id="rId5" Type="http://schemas.openxmlformats.org/officeDocument/2006/relationships/image" Target="../media/image24.wmf"/><Relationship Id="rId6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diagramData" Target="../diagrams/data5.xml"/><Relationship Id="rId5" Type="http://schemas.openxmlformats.org/officeDocument/2006/relationships/diagramLayout" Target="../diagrams/layout5.xml"/><Relationship Id="rId6" Type="http://schemas.openxmlformats.org/officeDocument/2006/relationships/diagramQuickStyle" Target="../diagrams/quickStyle5.xml"/><Relationship Id="rId7" Type="http://schemas.openxmlformats.org/officeDocument/2006/relationships/diagramColors" Target="../diagrams/colors5.xml"/><Relationship Id="rId8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wmf"/><Relationship Id="rId12" Type="http://schemas.openxmlformats.org/officeDocument/2006/relationships/image" Target="../media/image23.wmf"/><Relationship Id="rId13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diagramData" Target="../diagrams/data6.xml"/><Relationship Id="rId6" Type="http://schemas.openxmlformats.org/officeDocument/2006/relationships/diagramLayout" Target="../diagrams/layout6.xml"/><Relationship Id="rId7" Type="http://schemas.openxmlformats.org/officeDocument/2006/relationships/diagramQuickStyle" Target="../diagrams/quickStyle6.xml"/><Relationship Id="rId8" Type="http://schemas.openxmlformats.org/officeDocument/2006/relationships/diagramColors" Target="../diagrams/colors6.xml"/><Relationship Id="rId9" Type="http://schemas.microsoft.com/office/2007/relationships/diagramDrawing" Target="../diagrams/drawing6.xml"/><Relationship Id="rId10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10.wmf"/><Relationship Id="rId5" Type="http://schemas.openxmlformats.org/officeDocument/2006/relationships/image" Target="../media/image32.jpeg"/><Relationship Id="rId6" Type="http://schemas.openxmlformats.org/officeDocument/2006/relationships/image" Target="../media/image25.wmf"/><Relationship Id="rId7" Type="http://schemas.openxmlformats.org/officeDocument/2006/relationships/image" Target="../media/image26.wmf"/><Relationship Id="rId8" Type="http://schemas.openxmlformats.org/officeDocument/2006/relationships/image" Target="../media/image3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3.wmf"/><Relationship Id="rId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37.wmf"/><Relationship Id="rId7" Type="http://schemas.openxmlformats.org/officeDocument/2006/relationships/image" Target="../media/image23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3.wmf"/><Relationship Id="rId7" Type="http://schemas.openxmlformats.org/officeDocument/2006/relationships/hyperlink" Target="http://www.rosmintrud.ru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png"/><Relationship Id="rId12" Type="http://schemas.openxmlformats.org/officeDocument/2006/relationships/image" Target="../media/image40.wmf"/><Relationship Id="rId13" Type="http://schemas.openxmlformats.org/officeDocument/2006/relationships/image" Target="../media/image41.wmf"/><Relationship Id="rId14" Type="http://schemas.openxmlformats.org/officeDocument/2006/relationships/image" Target="../media/image42.wmf"/><Relationship Id="rId15" Type="http://schemas.openxmlformats.org/officeDocument/2006/relationships/image" Target="../media/image37.wmf"/><Relationship Id="rId16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8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diagramData" Target="../diagrams/data7.xml"/><Relationship Id="rId7" Type="http://schemas.openxmlformats.org/officeDocument/2006/relationships/diagramLayout" Target="../diagrams/layout7.xml"/><Relationship Id="rId8" Type="http://schemas.openxmlformats.org/officeDocument/2006/relationships/diagramQuickStyle" Target="../diagrams/quickStyle7.xml"/><Relationship Id="rId9" Type="http://schemas.openxmlformats.org/officeDocument/2006/relationships/diagramColors" Target="../diagrams/colors7.xml"/><Relationship Id="rId10" Type="http://schemas.microsoft.com/office/2007/relationships/diagramDrawing" Target="../diagrams/drawing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diagramData" Target="../diagrams/data8.xml"/><Relationship Id="rId6" Type="http://schemas.openxmlformats.org/officeDocument/2006/relationships/diagramLayout" Target="../diagrams/layout8.xml"/><Relationship Id="rId7" Type="http://schemas.openxmlformats.org/officeDocument/2006/relationships/diagramQuickStyle" Target="../diagrams/quickStyle8.xml"/><Relationship Id="rId8" Type="http://schemas.openxmlformats.org/officeDocument/2006/relationships/diagramColors" Target="../diagrams/colors8.xml"/><Relationship Id="rId9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diagramData" Target="../diagrams/data9.xml"/><Relationship Id="rId6" Type="http://schemas.openxmlformats.org/officeDocument/2006/relationships/diagramLayout" Target="../diagrams/layout9.xml"/><Relationship Id="rId7" Type="http://schemas.openxmlformats.org/officeDocument/2006/relationships/diagramQuickStyle" Target="../diagrams/quickStyle9.xml"/><Relationship Id="rId8" Type="http://schemas.openxmlformats.org/officeDocument/2006/relationships/diagramColors" Target="../diagrams/colors9.xml"/><Relationship Id="rId9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diagramData" Target="../diagrams/data10.xml"/><Relationship Id="rId6" Type="http://schemas.openxmlformats.org/officeDocument/2006/relationships/diagramLayout" Target="../diagrams/layout10.xml"/><Relationship Id="rId7" Type="http://schemas.openxmlformats.org/officeDocument/2006/relationships/diagramQuickStyle" Target="../diagrams/quickStyle10.xml"/><Relationship Id="rId8" Type="http://schemas.openxmlformats.org/officeDocument/2006/relationships/diagramColors" Target="../diagrams/colors10.xml"/><Relationship Id="rId9" Type="http://schemas.microsoft.com/office/2007/relationships/diagramDrawing" Target="../diagrams/drawing10.xml"/><Relationship Id="rId10" Type="http://schemas.openxmlformats.org/officeDocument/2006/relationships/image" Target="../media/image23.wmf"/><Relationship Id="rId11" Type="http://schemas.openxmlformats.org/officeDocument/2006/relationships/image" Target="../media/image4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diagramData" Target="../diagrams/data11.xml"/><Relationship Id="rId5" Type="http://schemas.openxmlformats.org/officeDocument/2006/relationships/diagramLayout" Target="../diagrams/layout11.xml"/><Relationship Id="rId6" Type="http://schemas.openxmlformats.org/officeDocument/2006/relationships/diagramQuickStyle" Target="../diagrams/quickStyle11.xml"/><Relationship Id="rId7" Type="http://schemas.openxmlformats.org/officeDocument/2006/relationships/diagramColors" Target="../diagrams/colors11.xml"/><Relationship Id="rId8" Type="http://schemas.microsoft.com/office/2007/relationships/diagramDrawing" Target="../diagrams/drawing1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hyperlink" Target="http://regulation.gov.ru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44.wmf"/><Relationship Id="rId5" Type="http://schemas.openxmlformats.org/officeDocument/2006/relationships/image" Target="../media/image45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mintrud.ru/" TargetMode="External"/><Relationship Id="rId4" Type="http://schemas.openxmlformats.org/officeDocument/2006/relationships/hyperlink" Target="http://www.rostrud.ru/" TargetMode="External"/><Relationship Id="rId5" Type="http://schemas.openxmlformats.org/officeDocument/2006/relationships/image" Target="../media/image38.pn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2.png"/><Relationship Id="rId5" Type="http://schemas.openxmlformats.org/officeDocument/2006/relationships/image" Target="../media/image51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wmf"/><Relationship Id="rId12" Type="http://schemas.openxmlformats.org/officeDocument/2006/relationships/image" Target="../media/image15.wmf"/><Relationship Id="rId13" Type="http://schemas.openxmlformats.org/officeDocument/2006/relationships/image" Target="../media/image16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0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750" y="2133600"/>
            <a:ext cx="8208963" cy="1800225"/>
          </a:xfrm>
        </p:spPr>
        <p:txBody>
          <a:bodyPr>
            <a:noAutofit/>
          </a:bodyPr>
          <a:lstStyle/>
          <a:p>
            <a:pPr eaLnBrk="1" hangingPunct="1"/>
            <a:r>
              <a:rPr kumimoji="0" lang="ru-RU" alt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Специальная оценка условий </a:t>
            </a:r>
            <a:r>
              <a:rPr kumimoji="0" lang="ru-RU" alt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труда</a:t>
            </a:r>
            <a:endParaRPr kumimoji="0" lang="ru-RU" altLang="ru-RU" sz="5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933826"/>
            <a:ext cx="8247831" cy="19431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30000"/>
              </a:lnSpc>
            </a:pPr>
            <a:endParaRPr kumimoji="0" lang="ru-RU" altLang="ru-RU" sz="14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/>
            <a:r>
              <a:rPr kumimoji="0" lang="ru-RU" altLang="ru-RU" sz="3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Кравченко Юлия Андреевна</a:t>
            </a:r>
          </a:p>
          <a:p>
            <a:pPr eaLnBrk="1" hangingPunct="1"/>
            <a:r>
              <a:rPr kumimoji="0" lang="ru-RU" altLang="ru-RU" sz="1600" b="1" i="1" dirty="0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Главный  эксперт Учебного центра Института труда</a:t>
            </a:r>
          </a:p>
          <a:p>
            <a:pPr eaLnBrk="1" hangingPunct="1"/>
            <a:r>
              <a:rPr kumimoji="0" lang="ru-RU" altLang="ru-RU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Сертификат эксперта  № 003 </a:t>
            </a:r>
            <a:r>
              <a:rPr kumimoji="0" lang="ru-RU" altLang="ru-RU" sz="1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0002321, </a:t>
            </a:r>
            <a:br>
              <a:rPr kumimoji="0" lang="ru-RU" altLang="ru-RU" sz="1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kumimoji="0" lang="ru-RU" altLang="ru-RU" sz="1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выдан Минтрудом России 7 июля 2015 </a:t>
            </a:r>
            <a:r>
              <a:rPr kumimoji="0" lang="ru-RU" altLang="ru-RU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г.</a:t>
            </a:r>
          </a:p>
          <a:p>
            <a:pPr eaLnBrk="1" hangingPunct="1"/>
            <a:r>
              <a:rPr kumimoji="0" lang="ru-RU" altLang="ru-RU" sz="1800" i="1" dirty="0">
                <a:solidFill>
                  <a:srgbClr val="1E1C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Иркутск 2016 г.</a:t>
            </a:r>
          </a:p>
        </p:txBody>
      </p:sp>
      <p:pic>
        <p:nvPicPr>
          <p:cNvPr id="2052" name="Picture 4" descr="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0800"/>
            <a:ext cx="7272338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427538" y="1052513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 b="1" i="1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Аналитика, обучение, исследования</a:t>
            </a:r>
            <a:br>
              <a:rPr lang="ru-RU" altLang="ru-RU" sz="1200" b="1" i="1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1200" b="1" i="1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сфере социально-трудовых отношений</a:t>
            </a:r>
          </a:p>
        </p:txBody>
      </p:sp>
      <p:sp>
        <p:nvSpPr>
          <p:cNvPr id="2054" name="TextBox 10"/>
          <p:cNvSpPr txBox="1">
            <a:spLocks noChangeArrowheads="1"/>
          </p:cNvSpPr>
          <p:nvPr/>
        </p:nvSpPr>
        <p:spPr bwMode="auto">
          <a:xfrm>
            <a:off x="3132138" y="6021388"/>
            <a:ext cx="2894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2400" b="1" i="1" u="sng">
                <a:solidFill>
                  <a:srgbClr val="215968"/>
                </a:solidFill>
                <a:latin typeface="Calibri" charset="0"/>
              </a:rPr>
              <a:t>http://vsf-niitruda.ru</a:t>
            </a:r>
            <a:endParaRPr lang="ru-RU" altLang="ru-RU" sz="2400" b="1" i="1" u="sng">
              <a:solidFill>
                <a:srgbClr val="215968"/>
              </a:solidFill>
              <a:latin typeface="Calibri" charset="0"/>
            </a:endParaRPr>
          </a:p>
        </p:txBody>
      </p:sp>
      <p:sp>
        <p:nvSpPr>
          <p:cNvPr id="2055" name="Rectangle 14"/>
          <p:cNvSpPr>
            <a:spLocks noChangeArrowheads="1"/>
          </p:cNvSpPr>
          <p:nvPr/>
        </p:nvSpPr>
        <p:spPr bwMode="auto">
          <a:xfrm>
            <a:off x="0" y="858838"/>
            <a:ext cx="23399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000" i="1"/>
              <a:t>664007, г. Иркутск, </a:t>
            </a:r>
            <a:r>
              <a:rPr lang="en-US" altLang="ru-RU" sz="1000" i="1"/>
              <a:t/>
            </a:r>
            <a:br>
              <a:rPr lang="en-US" altLang="ru-RU" sz="1000" i="1"/>
            </a:br>
            <a:r>
              <a:rPr lang="ru-RU" altLang="ru-RU" sz="1000" i="1"/>
              <a:t>ул. Софьи Перовской, 30</a:t>
            </a:r>
            <a:br>
              <a:rPr lang="ru-RU" altLang="ru-RU" sz="1000" i="1"/>
            </a:br>
            <a:r>
              <a:rPr lang="ru-RU" altLang="ru-RU" sz="1000" i="1"/>
              <a:t>тел./факс: (3952) 458-500</a:t>
            </a:r>
            <a:br>
              <a:rPr lang="ru-RU" altLang="ru-RU" sz="1000" i="1"/>
            </a:br>
            <a:r>
              <a:rPr lang="en-US" altLang="ru-RU" sz="1000" i="1">
                <a:hlinkClick r:id="rId4"/>
              </a:rPr>
              <a:t>seminar</a:t>
            </a:r>
            <a:r>
              <a:rPr lang="ru-RU" altLang="ru-RU" sz="1000" i="1">
                <a:hlinkClick r:id="rId4"/>
              </a:rPr>
              <a:t>@vsf-niitruda.ru</a:t>
            </a:r>
            <a:r>
              <a:rPr lang="ru-RU" altLang="ru-RU" sz="1000" i="1"/>
              <a:t>   </a:t>
            </a:r>
            <a:r>
              <a:rPr lang="ru-RU" altLang="ru-RU" sz="1400" i="1"/>
              <a:t>  </a:t>
            </a:r>
            <a:r>
              <a:rPr lang="ru-RU" altLang="ru-RU" sz="1000" i="1"/>
              <a:t>             </a:t>
            </a:r>
            <a:r>
              <a:rPr lang="ru-RU" altLang="ru-RU" sz="1000"/>
              <a:t> </a:t>
            </a:r>
          </a:p>
        </p:txBody>
      </p:sp>
      <p:pic>
        <p:nvPicPr>
          <p:cNvPr id="205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32702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507412" cy="1143000"/>
          </a:xfrm>
        </p:spPr>
        <p:txBody>
          <a:bodyPr/>
          <a:lstStyle/>
          <a:p>
            <a:pPr eaLnBrk="1" hangingPunct="1"/>
            <a:r>
              <a:rPr kumimoji="0" lang="ru-RU" altLang="ru-RU" sz="4000" b="1">
                <a:solidFill>
                  <a:srgbClr val="002060"/>
                </a:solidFill>
              </a:rPr>
              <a:t>ПРЕДСТАВИТЕЛЬСТВО РАБОТНИКОВ!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5040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kumimoji="0" lang="ru-RU" altLang="ru-RU">
                <a:solidFill>
                  <a:srgbClr val="002060"/>
                </a:solidFill>
              </a:rPr>
              <a:t>В состав аттестационной комиссии включаются представители выборного органа </a:t>
            </a:r>
            <a:r>
              <a:rPr kumimoji="0" lang="ru-RU" altLang="ru-RU" b="1">
                <a:solidFill>
                  <a:srgbClr val="FF0000"/>
                </a:solidFill>
              </a:rPr>
              <a:t>первичной профсоюзной организации </a:t>
            </a:r>
            <a:r>
              <a:rPr kumimoji="0" lang="ru-RU" altLang="ru-RU" b="1" i="1">
                <a:solidFill>
                  <a:srgbClr val="FF0000"/>
                </a:solidFill>
              </a:rPr>
              <a:t>или иного представительного органа работников</a:t>
            </a:r>
            <a:r>
              <a:rPr kumimoji="0" lang="ru-RU" altLang="ru-RU" b="1">
                <a:solidFill>
                  <a:srgbClr val="FF0000"/>
                </a:solidFill>
              </a:rPr>
              <a:t> </a:t>
            </a:r>
            <a:r>
              <a:rPr kumimoji="0" lang="ru-RU" altLang="ru-RU" b="1">
                <a:solidFill>
                  <a:srgbClr val="002060"/>
                </a:solidFill>
              </a:rPr>
              <a:t>(п. 10 Порядка а.р.м., утв. Приказом 342-н)</a:t>
            </a:r>
          </a:p>
          <a:p>
            <a:pPr eaLnBrk="1" hangingPunct="1">
              <a:lnSpc>
                <a:spcPct val="90000"/>
              </a:lnSpc>
            </a:pPr>
            <a:r>
              <a:rPr kumimoji="0" lang="ru-RU" altLang="ru-RU">
                <a:solidFill>
                  <a:srgbClr val="002060"/>
                </a:solidFill>
              </a:rPr>
              <a:t>Представители профсоюза или иного представительного органа работников </a:t>
            </a:r>
            <a:r>
              <a:rPr kumimoji="0" lang="ru-RU" altLang="ru-RU"/>
              <a:t/>
            </a:r>
            <a:br>
              <a:rPr kumimoji="0" lang="ru-RU" altLang="ru-RU"/>
            </a:br>
            <a:r>
              <a:rPr kumimoji="0" lang="ru-RU" altLang="ru-RU" b="1" i="1">
                <a:solidFill>
                  <a:srgbClr val="FF0000"/>
                </a:solidFill>
              </a:rPr>
              <a:t>(при наличии)</a:t>
            </a:r>
            <a:r>
              <a:rPr kumimoji="0" lang="ru-RU" altLang="ru-RU" b="1">
                <a:solidFill>
                  <a:srgbClr val="FF0000"/>
                </a:solidFill>
              </a:rPr>
              <a:t> </a:t>
            </a:r>
            <a:r>
              <a:rPr kumimoji="0" lang="ru-RU" altLang="ru-RU" b="1">
                <a:solidFill>
                  <a:srgbClr val="002060"/>
                </a:solidFill>
              </a:rPr>
              <a:t>- № 426-ФЗ </a:t>
            </a:r>
            <a:br>
              <a:rPr kumimoji="0" lang="ru-RU" altLang="ru-RU" b="1">
                <a:solidFill>
                  <a:srgbClr val="002060"/>
                </a:solidFill>
              </a:rPr>
            </a:br>
            <a:r>
              <a:rPr kumimoji="0" lang="ru-RU" altLang="ru-RU" b="1">
                <a:solidFill>
                  <a:srgbClr val="002060"/>
                </a:solidFill>
              </a:rPr>
              <a:t>(п. 2. и п.3 ,ст.9)</a:t>
            </a:r>
          </a:p>
          <a:p>
            <a:pPr eaLnBrk="1" hangingPunct="1">
              <a:lnSpc>
                <a:spcPct val="90000"/>
              </a:lnSpc>
            </a:pPr>
            <a:endParaRPr kumimoji="0" lang="ru-RU" altLang="ru-RU" sz="3000" b="1">
              <a:solidFill>
                <a:srgbClr val="002060"/>
              </a:solidFill>
            </a:endParaRPr>
          </a:p>
        </p:txBody>
      </p:sp>
      <p:pic>
        <p:nvPicPr>
          <p:cNvPr id="5" name="Picture 6" descr="MCj025007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084763"/>
            <a:ext cx="2062162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356350"/>
            <a:ext cx="51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fld id="{7BD38123-3D2B-604F-82A0-B5D9074C335D}" type="slidenum">
              <a:rPr lang="ru-RU" altLang="ru-RU" sz="1800">
                <a:solidFill>
                  <a:srgbClr val="626262"/>
                </a:solidFill>
                <a:latin typeface="Arial Black" charset="0"/>
              </a:rPr>
              <a:pPr>
                <a:spcBef>
                  <a:spcPct val="20000"/>
                </a:spcBef>
                <a:buFont typeface="Arial" charset="0"/>
                <a:buNone/>
              </a:pPr>
              <a:t>10</a:t>
            </a:fld>
            <a:endParaRPr lang="ru-RU" altLang="ru-RU" sz="1800">
              <a:solidFill>
                <a:srgbClr val="626262"/>
              </a:solidFill>
              <a:latin typeface="Arial Black" charset="0"/>
            </a:endParaRPr>
          </a:p>
        </p:txBody>
      </p:sp>
      <p:cxnSp>
        <p:nvCxnSpPr>
          <p:cNvPr id="7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5795963" y="5084763"/>
            <a:ext cx="2447925" cy="1584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Прямая соединительная линия 7"/>
          <p:cNvCxnSpPr>
            <a:cxnSpLocks noChangeShapeType="1"/>
          </p:cNvCxnSpPr>
          <p:nvPr/>
        </p:nvCxnSpPr>
        <p:spPr bwMode="auto">
          <a:xfrm flipV="1">
            <a:off x="5795963" y="4986338"/>
            <a:ext cx="2663825" cy="16113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356350"/>
            <a:ext cx="51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fld id="{CA581FE9-8A5C-1949-995E-DE5B4CFD21AC}" type="slidenum">
              <a:rPr lang="ru-RU" altLang="ru-RU" sz="1800">
                <a:solidFill>
                  <a:srgbClr val="626262"/>
                </a:solidFill>
                <a:latin typeface="Arial Black" charset="0"/>
              </a:rPr>
              <a:pPr>
                <a:spcBef>
                  <a:spcPct val="20000"/>
                </a:spcBef>
                <a:buFont typeface="Arial" charset="0"/>
                <a:buNone/>
              </a:pPr>
              <a:t>11</a:t>
            </a:fld>
            <a:endParaRPr lang="ru-RU" altLang="ru-RU" sz="1800">
              <a:solidFill>
                <a:srgbClr val="626262"/>
              </a:solidFill>
              <a:latin typeface="Arial Black" charset="0"/>
            </a:endParaRPr>
          </a:p>
        </p:txBody>
      </p:sp>
      <p:sp>
        <p:nvSpPr>
          <p:cNvPr id="12291" name="Заголовок 1"/>
          <p:cNvSpPr>
            <a:spLocks/>
          </p:cNvSpPr>
          <p:nvPr/>
        </p:nvSpPr>
        <p:spPr bwMode="auto">
          <a:xfrm>
            <a:off x="179388" y="44450"/>
            <a:ext cx="885666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600" b="1">
              <a:solidFill>
                <a:schemeClr val="tx2"/>
              </a:solidFill>
              <a:latin typeface="Helios" charset="0"/>
            </a:endParaRPr>
          </a:p>
        </p:txBody>
      </p:sp>
      <p:sp>
        <p:nvSpPr>
          <p:cNvPr id="12292" name="Прямоугольник 7"/>
          <p:cNvSpPr>
            <a:spLocks noChangeArrowheads="1"/>
          </p:cNvSpPr>
          <p:nvPr/>
        </p:nvSpPr>
        <p:spPr bwMode="auto">
          <a:xfrm>
            <a:off x="2700338" y="6742113"/>
            <a:ext cx="3930650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400" b="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5" y="6742113"/>
            <a:ext cx="71438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 b="1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229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64288"/>
            <a:ext cx="1800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0"/>
            <a:ext cx="14287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395288" y="404813"/>
            <a:ext cx="8445500" cy="5616575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76200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600" b="1" i="1">
                <a:solidFill>
                  <a:srgbClr val="4F6228"/>
                </a:solidFill>
                <a:latin typeface="Calibri" charset="0"/>
              </a:rPr>
              <a:t>Этапы специальной </a:t>
            </a:r>
          </a:p>
          <a:p>
            <a:pPr algn="ctr" eaLnBrk="1" hangingPunct="1"/>
            <a:r>
              <a:rPr lang="ru-RU" altLang="ru-RU" sz="3600" b="1" i="1">
                <a:solidFill>
                  <a:srgbClr val="4F6228"/>
                </a:solidFill>
                <a:latin typeface="Calibri" charset="0"/>
              </a:rPr>
              <a:t>оценки условий труда</a:t>
            </a:r>
            <a:r>
              <a:rPr lang="ru-RU" altLang="ru-RU" sz="2000">
                <a:latin typeface="Calibri" charset="0"/>
              </a:rPr>
              <a:t/>
            </a:r>
            <a:br>
              <a:rPr lang="ru-RU" altLang="ru-RU" sz="2000">
                <a:latin typeface="Calibri" charset="0"/>
              </a:rPr>
            </a:br>
            <a:endParaRPr lang="ru-RU" altLang="ru-RU" sz="280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ru-RU" altLang="ru-RU" sz="2800">
                <a:solidFill>
                  <a:srgbClr val="000000"/>
                </a:solidFill>
                <a:latin typeface="Calibri" charset="0"/>
              </a:rPr>
              <a:t>1. идентификация (выявление) потенциально вредных (опасных) факторов производственной среды и трудового процесса</a:t>
            </a:r>
          </a:p>
          <a:p>
            <a:pPr eaLnBrk="1" hangingPunct="1"/>
            <a:r>
              <a:rPr lang="ru-RU" altLang="ru-RU" sz="2800">
                <a:solidFill>
                  <a:srgbClr val="000000"/>
                </a:solidFill>
                <a:latin typeface="Calibri" charset="0"/>
              </a:rPr>
              <a:t>2. проведение исследований (испытаний) и измерений идентифицированных факторов</a:t>
            </a:r>
          </a:p>
          <a:p>
            <a:pPr eaLnBrk="1" hangingPunct="1"/>
            <a:r>
              <a:rPr lang="ru-RU" altLang="ru-RU" sz="2800">
                <a:solidFill>
                  <a:srgbClr val="000000"/>
                </a:solidFill>
                <a:latin typeface="Calibri" charset="0"/>
              </a:rPr>
              <a:t>3. Отнесение условий труда на р.м. К классам (подклассам) условий труда (4 класса – оптимальные, допустимые, вредные, опасные)</a:t>
            </a:r>
          </a:p>
          <a:p>
            <a:pPr eaLnBrk="1" hangingPunct="1"/>
            <a:r>
              <a:rPr lang="ru-RU" altLang="ru-RU" sz="2800">
                <a:solidFill>
                  <a:srgbClr val="000000"/>
                </a:solidFill>
                <a:latin typeface="Calibri" charset="0"/>
              </a:rPr>
              <a:t>4. оформление результатов проведения СОУТ</a:t>
            </a:r>
          </a:p>
          <a:p>
            <a:pPr algn="ctr"/>
            <a:endParaRPr lang="ru-RU" altLang="ru-RU" sz="2000">
              <a:latin typeface="Calibri" charset="0"/>
            </a:endParaRPr>
          </a:p>
        </p:txBody>
      </p:sp>
      <p:pic>
        <p:nvPicPr>
          <p:cNvPr id="9" name="Picture 5" descr="MCj0238060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2160588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MCBD06712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2492375"/>
            <a:ext cx="161607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435975" cy="868362"/>
          </a:xfrm>
        </p:spPr>
        <p:txBody>
          <a:bodyPr/>
          <a:lstStyle/>
          <a:p>
            <a:pPr eaLnBrk="1" hangingPunct="1"/>
            <a:r>
              <a:rPr kumimoji="0" lang="ru-RU" altLang="ru-RU" sz="4000" b="1">
                <a:solidFill>
                  <a:srgbClr val="002060"/>
                </a:solidFill>
              </a:rPr>
              <a:t>ИДЕНТИФИКАЦИЯ ФАКТОРОВ </a:t>
            </a:r>
            <a:r>
              <a:rPr kumimoji="0" lang="ru-RU" altLang="ru-RU" sz="2800" b="1">
                <a:solidFill>
                  <a:srgbClr val="002060"/>
                </a:solidFill>
              </a:rPr>
              <a:t>(ст. 10)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981075"/>
            <a:ext cx="8280400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kumimoji="0" lang="ru-RU" altLang="ru-RU" sz="2800"/>
              <a:t>Сопоставление и установление совпадения факторов п.с.т.п. на р.м. с </a:t>
            </a:r>
            <a:r>
              <a:rPr kumimoji="0" lang="ru-RU" altLang="ru-RU" sz="2800" b="1">
                <a:solidFill>
                  <a:srgbClr val="C00000"/>
                </a:solidFill>
              </a:rPr>
              <a:t>Классификатором</a:t>
            </a:r>
            <a:r>
              <a:rPr kumimoji="0" lang="ru-RU" altLang="ru-RU" sz="2800"/>
              <a:t> в.о.п.ф., утв. Минтрудом России, проводится </a:t>
            </a:r>
            <a:r>
              <a:rPr kumimoji="0" lang="ru-RU" altLang="ru-RU" sz="2800" b="1">
                <a:solidFill>
                  <a:srgbClr val="C00000"/>
                </a:solidFill>
              </a:rPr>
              <a:t>экспертом</a:t>
            </a:r>
            <a:r>
              <a:rPr kumimoji="0" lang="ru-RU" altLang="ru-RU" sz="2800"/>
              <a:t>! При идентификации учитываются:</a:t>
            </a:r>
          </a:p>
          <a:p>
            <a:pPr marL="971550" lvl="1" indent="-514350" eaLnBrk="1" hangingPunct="1">
              <a:lnSpc>
                <a:spcPct val="80000"/>
              </a:lnSpc>
              <a:buFont typeface="Calibri" charset="0"/>
              <a:buAutoNum type="arabicParenR"/>
            </a:pPr>
            <a:r>
              <a:rPr kumimoji="0" lang="ru-RU" altLang="ru-RU" sz="2400">
                <a:cs typeface="Arial" charset="0"/>
              </a:rPr>
              <a:t>Производственное оборудование, материалы и сырье</a:t>
            </a:r>
          </a:p>
          <a:p>
            <a:pPr marL="971550" lvl="1" indent="-514350" eaLnBrk="1" hangingPunct="1">
              <a:lnSpc>
                <a:spcPct val="80000"/>
              </a:lnSpc>
              <a:buFont typeface="Calibri" charset="0"/>
              <a:buAutoNum type="arabicParenR"/>
            </a:pPr>
            <a:r>
              <a:rPr kumimoji="0" lang="ru-RU" altLang="ru-RU" sz="2400">
                <a:cs typeface="Arial" charset="0"/>
              </a:rPr>
              <a:t>Результаты ранее проводившихся исследований</a:t>
            </a:r>
            <a:br>
              <a:rPr kumimoji="0" lang="ru-RU" altLang="ru-RU" sz="2400">
                <a:cs typeface="Arial" charset="0"/>
              </a:rPr>
            </a:br>
            <a:r>
              <a:rPr kumimoji="0" lang="ru-RU" altLang="ru-RU" sz="2400">
                <a:cs typeface="Arial" charset="0"/>
              </a:rPr>
              <a:t>и измерений в.о.п.ф.</a:t>
            </a:r>
          </a:p>
          <a:p>
            <a:pPr marL="971550" lvl="1" indent="-514350" eaLnBrk="1" hangingPunct="1">
              <a:lnSpc>
                <a:spcPct val="80000"/>
              </a:lnSpc>
              <a:buFont typeface="Calibri" charset="0"/>
              <a:buAutoNum type="arabicParenR"/>
            </a:pPr>
            <a:r>
              <a:rPr kumimoji="0" lang="ru-RU" altLang="ru-RU" sz="2400">
                <a:cs typeface="Arial" charset="0"/>
              </a:rPr>
              <a:t>Случаи произв.травматизма и (или) профзаболевания</a:t>
            </a:r>
          </a:p>
          <a:p>
            <a:pPr marL="971550" lvl="1" indent="-514350" eaLnBrk="1" hangingPunct="1">
              <a:lnSpc>
                <a:spcPct val="80000"/>
              </a:lnSpc>
              <a:buFont typeface="Calibri" charset="0"/>
              <a:buAutoNum type="arabicParenR"/>
            </a:pPr>
            <a:r>
              <a:rPr kumimoji="0" lang="ru-RU" altLang="ru-RU" sz="2400" b="1">
                <a:cs typeface="Arial" charset="0"/>
              </a:rPr>
              <a:t>Предложения работников (!).</a:t>
            </a:r>
          </a:p>
          <a:p>
            <a:pPr marL="971550" lvl="1" indent="-514350" eaLnBrk="1" hangingPunct="1">
              <a:lnSpc>
                <a:spcPct val="80000"/>
              </a:lnSpc>
              <a:buFont typeface="Arial" charset="0"/>
              <a:buChar char="•"/>
            </a:pPr>
            <a:r>
              <a:rPr kumimoji="0" lang="ru-RU" altLang="ru-RU">
                <a:cs typeface="Arial" charset="0"/>
              </a:rPr>
              <a:t>Если в.о.п.ф</a:t>
            </a:r>
            <a:r>
              <a:rPr kumimoji="0" lang="ru-RU" altLang="ru-RU" b="1">
                <a:solidFill>
                  <a:srgbClr val="006600"/>
                </a:solidFill>
                <a:cs typeface="Arial" charset="0"/>
              </a:rPr>
              <a:t>. не идентифицированы</a:t>
            </a:r>
            <a:r>
              <a:rPr kumimoji="0" lang="ru-RU" altLang="ru-RU">
                <a:cs typeface="Arial" charset="0"/>
              </a:rPr>
              <a:t>, то условия труда </a:t>
            </a:r>
            <a:r>
              <a:rPr kumimoji="0" lang="ru-RU" altLang="ru-RU" b="1">
                <a:solidFill>
                  <a:srgbClr val="006600"/>
                </a:solidFill>
                <a:cs typeface="Arial" charset="0"/>
              </a:rPr>
              <a:t>допустимые и измерения не проводятся</a:t>
            </a:r>
          </a:p>
          <a:p>
            <a:pPr marL="971550" lvl="1" indent="-514350" eaLnBrk="1" hangingPunct="1">
              <a:lnSpc>
                <a:spcPct val="80000"/>
              </a:lnSpc>
              <a:buFont typeface="Arial" charset="0"/>
              <a:buChar char="•"/>
            </a:pPr>
            <a:r>
              <a:rPr kumimoji="0" lang="ru-RU" altLang="ru-RU">
                <a:cs typeface="Arial" charset="0"/>
              </a:rPr>
              <a:t>Если </a:t>
            </a:r>
            <a:r>
              <a:rPr kumimoji="0" lang="ru-RU" altLang="ru-RU" b="1">
                <a:solidFill>
                  <a:srgbClr val="C00000"/>
                </a:solidFill>
                <a:cs typeface="Arial" charset="0"/>
              </a:rPr>
              <a:t>идентифицированы</a:t>
            </a:r>
            <a:r>
              <a:rPr kumimoji="0" lang="ru-RU" altLang="ru-RU">
                <a:cs typeface="Arial" charset="0"/>
              </a:rPr>
              <a:t> – проводятся </a:t>
            </a:r>
            <a:r>
              <a:rPr kumimoji="0" lang="ru-RU" altLang="ru-RU" b="1">
                <a:solidFill>
                  <a:srgbClr val="C00000"/>
                </a:solidFill>
                <a:cs typeface="Arial" charset="0"/>
              </a:rPr>
              <a:t>измерения</a:t>
            </a:r>
          </a:p>
          <a:p>
            <a:pPr marL="971550" lvl="1" indent="-514350" eaLnBrk="1" hangingPunct="1">
              <a:lnSpc>
                <a:spcPct val="80000"/>
              </a:lnSpc>
              <a:buFont typeface="Calibri" charset="0"/>
              <a:buAutoNum type="arabicParenR"/>
            </a:pPr>
            <a:endParaRPr kumimoji="0" lang="ru-RU" altLang="ru-RU" sz="2400" b="1">
              <a:cs typeface="Arial" charset="0"/>
            </a:endParaRPr>
          </a:p>
        </p:txBody>
      </p:sp>
      <p:sp>
        <p:nvSpPr>
          <p:cNvPr id="13317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356350"/>
            <a:ext cx="51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fld id="{148BB9EA-055C-F142-9AD9-F1FACF33C2BD}" type="slidenum">
              <a:rPr lang="ru-RU" altLang="ru-RU" sz="1800">
                <a:solidFill>
                  <a:srgbClr val="626262"/>
                </a:solidFill>
                <a:latin typeface="Arial Black" charset="0"/>
              </a:rPr>
              <a:pPr>
                <a:spcBef>
                  <a:spcPct val="20000"/>
                </a:spcBef>
                <a:buFont typeface="Arial" charset="0"/>
                <a:buNone/>
              </a:pPr>
              <a:t>12</a:t>
            </a:fld>
            <a:endParaRPr lang="ru-RU" altLang="ru-RU" sz="1800">
              <a:solidFill>
                <a:srgbClr val="626262"/>
              </a:solidFill>
              <a:latin typeface="Arial Black" charset="0"/>
            </a:endParaRPr>
          </a:p>
        </p:txBody>
      </p:sp>
      <p:pic>
        <p:nvPicPr>
          <p:cNvPr id="5" name="Picture 6" descr="MCj0199675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868863"/>
            <a:ext cx="890587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MCBD07023_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908050"/>
            <a:ext cx="10731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MCj0413630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300663"/>
            <a:ext cx="105568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prohandmade.ru/wp-content/uploads/2012/01/422444a993249069c6858c5b538624d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628775"/>
            <a:ext cx="1476375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356350"/>
            <a:ext cx="51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fld id="{DA8F6C1B-298C-7142-87E0-99B21A6E8C71}" type="slidenum">
              <a:rPr lang="ru-RU" altLang="ru-RU" sz="1800">
                <a:solidFill>
                  <a:srgbClr val="626262"/>
                </a:solidFill>
                <a:latin typeface="Arial Black" charset="0"/>
              </a:rPr>
              <a:pPr>
                <a:spcBef>
                  <a:spcPct val="20000"/>
                </a:spcBef>
                <a:buFont typeface="Arial" charset="0"/>
                <a:buNone/>
              </a:pPr>
              <a:t>13</a:t>
            </a:fld>
            <a:endParaRPr lang="ru-RU" altLang="ru-RU" sz="1800">
              <a:solidFill>
                <a:srgbClr val="626262"/>
              </a:solidFill>
              <a:latin typeface="Arial Black" charset="0"/>
            </a:endParaRPr>
          </a:p>
        </p:txBody>
      </p:sp>
      <p:sp>
        <p:nvSpPr>
          <p:cNvPr id="14340" name="Заголовок 1"/>
          <p:cNvSpPr>
            <a:spLocks/>
          </p:cNvSpPr>
          <p:nvPr/>
        </p:nvSpPr>
        <p:spPr bwMode="auto">
          <a:xfrm>
            <a:off x="0" y="188913"/>
            <a:ext cx="885666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600" b="1">
              <a:solidFill>
                <a:schemeClr val="tx2"/>
              </a:solidFill>
              <a:latin typeface="Helios" charset="0"/>
            </a:endParaRPr>
          </a:p>
        </p:txBody>
      </p:sp>
      <p:sp>
        <p:nvSpPr>
          <p:cNvPr id="14341" name="Прямоугольник 7"/>
          <p:cNvSpPr>
            <a:spLocks noChangeArrowheads="1"/>
          </p:cNvSpPr>
          <p:nvPr/>
        </p:nvSpPr>
        <p:spPr bwMode="auto">
          <a:xfrm>
            <a:off x="2700338" y="6742113"/>
            <a:ext cx="3930650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400" b="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5" y="6742113"/>
            <a:ext cx="71438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 b="1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434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64288"/>
            <a:ext cx="1800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0"/>
            <a:ext cx="14287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50825" y="549275"/>
            <a:ext cx="4321175" cy="1008063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24075" y="2276475"/>
            <a:ext cx="2447925" cy="358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F2F2F2"/>
                </a:solidFill>
                <a:latin typeface="Calibri" charset="0"/>
              </a:rPr>
              <a:t>Выявлены</a:t>
            </a:r>
            <a:endParaRPr lang="ru-RU" altLang="ru-RU" b="1">
              <a:solidFill>
                <a:srgbClr val="F2F2F2"/>
              </a:solidFill>
              <a:latin typeface="Calibri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72225" y="2852738"/>
            <a:ext cx="2447925" cy="431800"/>
          </a:xfrm>
          <a:prstGeom prst="roundRect">
            <a:avLst/>
          </a:prstGeom>
          <a:solidFill>
            <a:srgbClr val="92D05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latin typeface="Calibri" charset="0"/>
              </a:rPr>
              <a:t>Не выявлены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0825" y="2924175"/>
            <a:ext cx="5834063" cy="5048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chemeClr val="tx2"/>
                </a:solidFill>
                <a:latin typeface="Calibri" charset="0"/>
              </a:rPr>
              <a:t>Исследования и измерения потенциально вредных  и (или) опасных факторов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32363" y="1773238"/>
            <a:ext cx="3887787" cy="5746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tx2"/>
                </a:solidFill>
                <a:latin typeface="Calibri" charset="0"/>
              </a:rPr>
              <a:t>Идентификация</a:t>
            </a:r>
            <a:r>
              <a:rPr lang="ru-RU" altLang="ru-RU">
                <a:solidFill>
                  <a:schemeClr val="tx2"/>
                </a:solidFill>
                <a:latin typeface="Calibri" charset="0"/>
              </a:rPr>
              <a:t> </a:t>
            </a:r>
            <a:r>
              <a:rPr lang="ru-RU" altLang="ru-RU" i="1">
                <a:solidFill>
                  <a:srgbClr val="C00000"/>
                </a:solidFill>
                <a:latin typeface="Calibri" charset="0"/>
              </a:rPr>
              <a:t>потенциально</a:t>
            </a:r>
            <a:r>
              <a:rPr lang="ru-RU" altLang="ru-RU">
                <a:solidFill>
                  <a:schemeClr val="tx2"/>
                </a:solidFill>
                <a:latin typeface="Calibri" charset="0"/>
              </a:rPr>
              <a:t> вредных и (или) опасных факторов</a:t>
            </a:r>
          </a:p>
        </p:txBody>
      </p:sp>
      <p:sp>
        <p:nvSpPr>
          <p:cNvPr id="14350" name="TextBox 7"/>
          <p:cNvSpPr txBox="1">
            <a:spLocks noChangeArrowheads="1"/>
          </p:cNvSpPr>
          <p:nvPr/>
        </p:nvSpPr>
        <p:spPr bwMode="auto">
          <a:xfrm>
            <a:off x="611188" y="549275"/>
            <a:ext cx="36718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chemeClr val="bg1"/>
                </a:solidFill>
                <a:latin typeface="Calibri" charset="0"/>
              </a:rPr>
              <a:t>Работодатели, имеющие в штате сотрудников, чьи профессии предусмотрены Списками № 1 и № 2, 1974 года (есть «льготники»)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95288" y="4365625"/>
            <a:ext cx="2303462" cy="86360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tx2"/>
                </a:solidFill>
                <a:latin typeface="Calibri" charset="0"/>
              </a:rPr>
              <a:t>Вредные и опасные условия труда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156325" y="3716338"/>
            <a:ext cx="2520950" cy="8651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chemeClr val="tx2"/>
                </a:solidFill>
                <a:latin typeface="Calibri" charset="0"/>
              </a:rPr>
              <a:t>Декларирование соответствия условий труда 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716463" y="620713"/>
            <a:ext cx="4319587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Calibri" charset="0"/>
              </a:rPr>
              <a:t>Работодатели, не имеющие  </a:t>
            </a:r>
          </a:p>
          <a:p>
            <a:pPr algn="ctr" eaLnBrk="1" hangingPunct="1"/>
            <a:r>
              <a:rPr lang="ru-RU" altLang="ru-RU" sz="1600" b="1">
                <a:latin typeface="Calibri" charset="0"/>
              </a:rPr>
              <a:t>в штате сотрудников, чьи профессии предусмотрены Списками № 1 и № 2, </a:t>
            </a:r>
          </a:p>
          <a:p>
            <a:pPr algn="ctr" eaLnBrk="1" hangingPunct="1"/>
            <a:r>
              <a:rPr lang="ru-RU" altLang="ru-RU" sz="1600" b="1">
                <a:latin typeface="Calibri" charset="0"/>
              </a:rPr>
              <a:t>1974 года («нет льготников»)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23850" y="3644900"/>
            <a:ext cx="5400675" cy="431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chemeClr val="tx2"/>
                </a:solidFill>
                <a:latin typeface="Calibri" charset="0"/>
              </a:rPr>
              <a:t>Определение класса условий труда</a:t>
            </a:r>
          </a:p>
        </p:txBody>
      </p:sp>
      <p:pic>
        <p:nvPicPr>
          <p:cNvPr id="10259" name="Picture 4" descr="http://www.restate.ru/materials/attachment/bc940a0a7c9408e8d9ae791c340fef8d526847cc/%D0%A1%D0%A0%D0%9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8905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Скругленный прямоугольник 39"/>
          <p:cNvSpPr/>
          <p:nvPr/>
        </p:nvSpPr>
        <p:spPr>
          <a:xfrm>
            <a:off x="3563938" y="4365625"/>
            <a:ext cx="2447925" cy="863600"/>
          </a:xfrm>
          <a:prstGeom prst="roundRect">
            <a:avLst/>
          </a:prstGeom>
          <a:solidFill>
            <a:srgbClr val="B4F5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tx2"/>
                </a:solidFill>
                <a:latin typeface="Calibri" charset="0"/>
              </a:rPr>
              <a:t>Оптимальные и допустимые условия труда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50825" y="5445125"/>
            <a:ext cx="2592388" cy="7921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chemeClr val="tx2"/>
                </a:solidFill>
                <a:latin typeface="Calibri" charset="0"/>
              </a:rPr>
              <a:t>Дополнительные тарифы страховых взносов в ПРФ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203575" y="5589588"/>
            <a:ext cx="2376488" cy="8620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chemeClr val="tx2"/>
                </a:solidFill>
                <a:latin typeface="Calibri" charset="0"/>
              </a:rPr>
              <a:t>Иные гарантии и компенсации</a:t>
            </a: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1331913" y="1557338"/>
            <a:ext cx="0" cy="136683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6804025" y="1557338"/>
            <a:ext cx="0" cy="215900"/>
          </a:xfrm>
          <a:prstGeom prst="straightConnector1">
            <a:avLst/>
          </a:prstGeom>
          <a:ln w="190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15" idx="1"/>
            <a:endCxn id="11" idx="0"/>
          </p:cNvCxnSpPr>
          <p:nvPr/>
        </p:nvCxnSpPr>
        <p:spPr>
          <a:xfrm flipH="1">
            <a:off x="3348038" y="2060575"/>
            <a:ext cx="1584325" cy="215900"/>
          </a:xfrm>
          <a:prstGeom prst="straightConnector1">
            <a:avLst/>
          </a:prstGeom>
          <a:ln w="190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15" idx="2"/>
            <a:endCxn id="13" idx="0"/>
          </p:cNvCxnSpPr>
          <p:nvPr/>
        </p:nvCxnSpPr>
        <p:spPr>
          <a:xfrm>
            <a:off x="6875463" y="2347913"/>
            <a:ext cx="720725" cy="504825"/>
          </a:xfrm>
          <a:prstGeom prst="straightConnector1">
            <a:avLst/>
          </a:prstGeom>
          <a:ln w="190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3348038" y="2636838"/>
            <a:ext cx="0" cy="288925"/>
          </a:xfrm>
          <a:prstGeom prst="straightConnector1">
            <a:avLst/>
          </a:prstGeom>
          <a:ln w="190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13" idx="2"/>
            <a:endCxn id="26" idx="0"/>
          </p:cNvCxnSpPr>
          <p:nvPr/>
        </p:nvCxnSpPr>
        <p:spPr>
          <a:xfrm flipH="1">
            <a:off x="7416800" y="3284538"/>
            <a:ext cx="179388" cy="431800"/>
          </a:xfrm>
          <a:prstGeom prst="straightConnector1">
            <a:avLst/>
          </a:prstGeom>
          <a:ln w="190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1619250" y="3429000"/>
            <a:ext cx="0" cy="21590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4572000" y="3429000"/>
            <a:ext cx="0" cy="215900"/>
          </a:xfrm>
          <a:prstGeom prst="straightConnector1">
            <a:avLst/>
          </a:prstGeom>
          <a:ln w="190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1619250" y="4076700"/>
            <a:ext cx="0" cy="287338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1908175" y="5229225"/>
            <a:ext cx="1727200" cy="360363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2339975" y="4076700"/>
            <a:ext cx="0" cy="287338"/>
          </a:xfrm>
          <a:prstGeom prst="straightConnector1">
            <a:avLst/>
          </a:prstGeom>
          <a:ln w="190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>
            <a:off x="5364163" y="4076700"/>
            <a:ext cx="0" cy="287338"/>
          </a:xfrm>
          <a:prstGeom prst="straightConnector1">
            <a:avLst/>
          </a:prstGeom>
          <a:ln w="190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4500563" y="4076700"/>
            <a:ext cx="0" cy="287338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1116013" y="5229225"/>
            <a:ext cx="0" cy="21590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25" idx="3"/>
          </p:cNvCxnSpPr>
          <p:nvPr/>
        </p:nvCxnSpPr>
        <p:spPr>
          <a:xfrm>
            <a:off x="2698750" y="4797425"/>
            <a:ext cx="1512888" cy="792163"/>
          </a:xfrm>
          <a:prstGeom prst="straightConnector1">
            <a:avLst/>
          </a:prstGeom>
          <a:ln w="190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74" name="Заголовок 1"/>
          <p:cNvSpPr>
            <a:spLocks/>
          </p:cNvSpPr>
          <p:nvPr/>
        </p:nvSpPr>
        <p:spPr bwMode="auto">
          <a:xfrm>
            <a:off x="179388" y="115888"/>
            <a:ext cx="885666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tx2"/>
                </a:solidFill>
                <a:latin typeface="Helios" charset="0"/>
              </a:rPr>
              <a:t>ПРОЦЕДУРА СПЕЦИАЛЬНОЙ ОЦЕНКИ УСЛОВИЙ ТРУДА</a:t>
            </a:r>
          </a:p>
        </p:txBody>
      </p:sp>
      <p:pic>
        <p:nvPicPr>
          <p:cNvPr id="47" name="Picture 17" descr="MCj0295560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01600"/>
            <a:ext cx="97155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" descr="MCj0239011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581525"/>
            <a:ext cx="9842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Выноска 2 51"/>
          <p:cNvSpPr/>
          <p:nvPr/>
        </p:nvSpPr>
        <p:spPr>
          <a:xfrm>
            <a:off x="6227763" y="6092825"/>
            <a:ext cx="1728787" cy="5048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23076"/>
              <a:gd name="adj6" fmla="val 2000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002060"/>
                </a:solidFill>
                <a:latin typeface="Calibri" charset="0"/>
              </a:rPr>
              <a:t>Классификатор</a:t>
            </a:r>
          </a:p>
        </p:txBody>
      </p:sp>
      <p:sp>
        <p:nvSpPr>
          <p:cNvPr id="54" name="Выноска 2 53"/>
          <p:cNvSpPr/>
          <p:nvPr/>
        </p:nvSpPr>
        <p:spPr>
          <a:xfrm>
            <a:off x="7524750" y="5516563"/>
            <a:ext cx="1474788" cy="5048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07746"/>
              <a:gd name="adj6" fmla="val 3514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002060"/>
                </a:solidFill>
                <a:latin typeface="Calibri" charset="0"/>
              </a:rPr>
              <a:t>Методика</a:t>
            </a:r>
          </a:p>
        </p:txBody>
      </p:sp>
      <p:pic>
        <p:nvPicPr>
          <p:cNvPr id="51" name="Picture 6" descr="MCj01996750000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3213100"/>
            <a:ext cx="86518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4" descr="MCj03463170000[1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611313"/>
            <a:ext cx="7397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0" descr="MCj04280650000[1]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149725"/>
            <a:ext cx="11207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" descr="MCj04244840000[1]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8863"/>
            <a:ext cx="936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Скругленная прямоугольная выноска 61"/>
          <p:cNvSpPr/>
          <p:nvPr/>
        </p:nvSpPr>
        <p:spPr>
          <a:xfrm>
            <a:off x="1403350" y="1700213"/>
            <a:ext cx="720725" cy="576262"/>
          </a:xfrm>
          <a:prstGeom prst="wedgeRoundRectCallout">
            <a:avLst>
              <a:gd name="adj1" fmla="val 125142"/>
              <a:gd name="adj2" fmla="val -785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FFFFFF"/>
                </a:solidFill>
                <a:latin typeface="Calibri" charset="0"/>
              </a:rPr>
              <a:t>Ст. 10, п.6</a:t>
            </a:r>
          </a:p>
        </p:txBody>
      </p:sp>
      <p:pic>
        <p:nvPicPr>
          <p:cNvPr id="64" name="Picture 29" descr="MMj02889280000[1]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429000"/>
            <a:ext cx="7683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3" descr="MCBD07253_0000[1]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949950"/>
            <a:ext cx="112871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32" descr="MCBD07254_0000[1]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4875213"/>
            <a:ext cx="146685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5" descr="MCj0239011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013325"/>
            <a:ext cx="1350962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" descr="MCBD07023_0000[1]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950" y="3213100"/>
            <a:ext cx="1042988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prohandmade.ru/wp-content/uploads/2012/01/422444a993249069c6858c5b538624d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1196975"/>
            <a:ext cx="191928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ru-RU" altLang="ru-RU" sz="3200" b="1">
                <a:solidFill>
                  <a:srgbClr val="002060"/>
                </a:solidFill>
              </a:rPr>
              <a:t>ИСПОЛЬЗОВАНИЕ РЕЗУЛЬТАТОВ ПРОИЗВОДСТВННОГО КОНТРОЛЯ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27913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kumimoji="0" lang="ru-RU" altLang="ru-RU" sz="2700">
                <a:solidFill>
                  <a:srgbClr val="002060"/>
                </a:solidFill>
              </a:rPr>
              <a:t>Ст. 12, п.7. В качестве результатов исследований (испытаний) и измерений вредных и (или) опасных факторов </a:t>
            </a:r>
            <a:r>
              <a:rPr kumimoji="0" lang="ru-RU" altLang="ru-RU" sz="2700" b="1">
                <a:solidFill>
                  <a:srgbClr val="C00000"/>
                </a:solidFill>
              </a:rPr>
              <a:t>могут быть использованы результаты</a:t>
            </a:r>
            <a:r>
              <a:rPr kumimoji="0" lang="ru-RU" altLang="ru-RU" sz="2700">
                <a:solidFill>
                  <a:srgbClr val="002060"/>
                </a:solidFill>
              </a:rPr>
              <a:t> исследований (испытаний) и измерений, проведенных аккредитованной испытательной лабораторией при осуществлении </a:t>
            </a:r>
            <a:r>
              <a:rPr kumimoji="0" lang="ru-RU" altLang="ru-RU" sz="2700" b="1">
                <a:solidFill>
                  <a:srgbClr val="C00000"/>
                </a:solidFill>
              </a:rPr>
              <a:t>производственного контроля </a:t>
            </a:r>
            <a:r>
              <a:rPr kumimoji="0" lang="ru-RU" altLang="ru-RU" sz="2700">
                <a:solidFill>
                  <a:srgbClr val="002060"/>
                </a:solidFill>
              </a:rPr>
              <a:t>за условиями труда... Решение о возможности использования данных результатов принимается </a:t>
            </a:r>
            <a:r>
              <a:rPr kumimoji="0" lang="ru-RU" altLang="ru-RU" sz="2700" b="1">
                <a:solidFill>
                  <a:srgbClr val="002060"/>
                </a:solidFill>
              </a:rPr>
              <a:t>комиссией </a:t>
            </a:r>
            <a:r>
              <a:rPr kumimoji="0" lang="ru-RU" altLang="ru-RU" sz="2700" b="1">
                <a:solidFill>
                  <a:srgbClr val="006600"/>
                </a:solidFill>
              </a:rPr>
              <a:t>по представлению эксперта организации, проводящей специальную оценку условий труда.</a:t>
            </a:r>
          </a:p>
          <a:p>
            <a:pPr eaLnBrk="1" hangingPunct="1">
              <a:lnSpc>
                <a:spcPct val="90000"/>
              </a:lnSpc>
            </a:pPr>
            <a:endParaRPr kumimoji="0" lang="ru-RU" altLang="ru-RU" sz="2700">
              <a:solidFill>
                <a:srgbClr val="FF0000"/>
              </a:solidFill>
            </a:endParaRPr>
          </a:p>
        </p:txBody>
      </p:sp>
      <p:pic>
        <p:nvPicPr>
          <p:cNvPr id="4" name="Picture 39" descr="MCj0434859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076700"/>
            <a:ext cx="1547812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356350"/>
            <a:ext cx="51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fld id="{55AC2729-D06C-B248-9C98-4454C45F0A8A}" type="slidenum">
              <a:rPr lang="ru-RU" altLang="ru-RU" sz="1800">
                <a:solidFill>
                  <a:srgbClr val="626262"/>
                </a:solidFill>
                <a:latin typeface="Arial Black" charset="0"/>
              </a:rPr>
              <a:pPr>
                <a:spcBef>
                  <a:spcPct val="20000"/>
                </a:spcBef>
                <a:buFont typeface="Arial" charset="0"/>
                <a:buNone/>
              </a:pPr>
              <a:t>14</a:t>
            </a:fld>
            <a:endParaRPr lang="ru-RU" altLang="ru-RU" sz="1800">
              <a:solidFill>
                <a:srgbClr val="626262"/>
              </a:solidFill>
              <a:latin typeface="Arial Black" charset="0"/>
            </a:endParaRPr>
          </a:p>
        </p:txBody>
      </p:sp>
      <p:pic>
        <p:nvPicPr>
          <p:cNvPr id="7" name="Picture 14" descr="MCj0346317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81300"/>
            <a:ext cx="15271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MCBD07023_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229225"/>
            <a:ext cx="1073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1B747C3-1F55-2B42-8B3C-710A3AED8E0A}" type="slidenum">
              <a:rPr lang="ru-RU" altLang="ru-RU" sz="1800">
                <a:solidFill>
                  <a:srgbClr val="626262"/>
                </a:solidFill>
                <a:latin typeface="Arial Black" charset="0"/>
              </a:rPr>
              <a:pPr/>
              <a:t>15</a:t>
            </a:fld>
            <a:endParaRPr lang="ru-RU" altLang="ru-RU" sz="1800">
              <a:solidFill>
                <a:srgbClr val="626262"/>
              </a:solidFill>
              <a:latin typeface="Arial Black" charset="0"/>
            </a:endParaRPr>
          </a:p>
        </p:txBody>
      </p:sp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07375" cy="936625"/>
          </a:xfrm>
        </p:spPr>
        <p:txBody>
          <a:bodyPr/>
          <a:lstStyle/>
          <a:p>
            <a:r>
              <a:rPr lang="ru-RU" altLang="ru-RU" sz="1800" b="1">
                <a:solidFill>
                  <a:schemeClr val="tx2"/>
                </a:solidFill>
                <a:latin typeface="Helios" charset="0"/>
              </a:rPr>
              <a:t>КЛАССИФИКАТОР ВРЕДНЫХ И (ИЛИ) ОПАСНЫХ ПРОИЗВОДСТВЕНЫХ ФАКТОРОВ</a:t>
            </a:r>
          </a:p>
        </p:txBody>
      </p:sp>
      <p:pic>
        <p:nvPicPr>
          <p:cNvPr id="1638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64288"/>
            <a:ext cx="1800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Прямоугольник 7"/>
          <p:cNvSpPr>
            <a:spLocks noChangeArrowheads="1"/>
          </p:cNvSpPr>
          <p:nvPr/>
        </p:nvSpPr>
        <p:spPr bwMode="auto">
          <a:xfrm>
            <a:off x="2700338" y="6742113"/>
            <a:ext cx="3930650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400" b="1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1639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0"/>
            <a:ext cx="14287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588125" y="6742113"/>
            <a:ext cx="71438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 b="1">
              <a:solidFill>
                <a:srgbClr val="FFFFFF"/>
              </a:solidFill>
              <a:cs typeface="Arial" pitchFamily="34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467544" y="1397000"/>
          <a:ext cx="8064896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9731347-386A-FA4A-9AE0-5487740C4DF1}" type="slidenum">
              <a:rPr lang="ru-RU" altLang="ru-RU" sz="1800">
                <a:solidFill>
                  <a:srgbClr val="626262"/>
                </a:solidFill>
                <a:latin typeface="Arial Black" charset="0"/>
              </a:rPr>
              <a:pPr/>
              <a:t>16</a:t>
            </a:fld>
            <a:endParaRPr lang="ru-RU" altLang="ru-RU" sz="1800">
              <a:solidFill>
                <a:srgbClr val="626262"/>
              </a:solidFill>
              <a:latin typeface="Arial Black" charset="0"/>
            </a:endParaRPr>
          </a:p>
        </p:txBody>
      </p:sp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07375" cy="936625"/>
          </a:xfrm>
        </p:spPr>
        <p:txBody>
          <a:bodyPr/>
          <a:lstStyle/>
          <a:p>
            <a:r>
              <a:rPr lang="ru-RU" altLang="ru-RU" sz="1800" b="1">
                <a:solidFill>
                  <a:schemeClr val="tx2"/>
                </a:solidFill>
                <a:latin typeface="Helios" charset="0"/>
              </a:rPr>
              <a:t>КЛАССИФИКАТОР ВРЕДНЫХ И (ИЛИ) ОПАСНЫХ ПРОИЗВОДСТВЕНЫХ ФАКТОРОВ</a:t>
            </a:r>
          </a:p>
        </p:txBody>
      </p:sp>
      <p:pic>
        <p:nvPicPr>
          <p:cNvPr id="1741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64288"/>
            <a:ext cx="1800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Прямоугольник 7"/>
          <p:cNvSpPr>
            <a:spLocks noChangeArrowheads="1"/>
          </p:cNvSpPr>
          <p:nvPr/>
        </p:nvSpPr>
        <p:spPr bwMode="auto">
          <a:xfrm>
            <a:off x="2700338" y="6742113"/>
            <a:ext cx="3930650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400" b="1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1741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0"/>
            <a:ext cx="14287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588125" y="6742113"/>
            <a:ext cx="71438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 b="1">
              <a:solidFill>
                <a:srgbClr val="FFFFFF"/>
              </a:solidFill>
              <a:cs typeface="Arial" pitchFamily="34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467544" y="1268760"/>
          <a:ext cx="8064896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6E1483F-6B66-F747-B5C8-8680C12CAC9F}" type="slidenum">
              <a:rPr lang="ru-RU" altLang="ru-RU" sz="1800">
                <a:solidFill>
                  <a:srgbClr val="626262"/>
                </a:solidFill>
                <a:latin typeface="Arial Black" charset="0"/>
              </a:rPr>
              <a:pPr/>
              <a:t>17</a:t>
            </a:fld>
            <a:endParaRPr lang="ru-RU" altLang="ru-RU" sz="1800">
              <a:solidFill>
                <a:srgbClr val="626262"/>
              </a:solidFill>
              <a:latin typeface="Arial Black" charset="0"/>
            </a:endParaRPr>
          </a:p>
        </p:txBody>
      </p:sp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07375" cy="936625"/>
          </a:xfrm>
        </p:spPr>
        <p:txBody>
          <a:bodyPr/>
          <a:lstStyle/>
          <a:p>
            <a:r>
              <a:rPr lang="ru-RU" altLang="ru-RU" sz="1800" b="1">
                <a:solidFill>
                  <a:schemeClr val="tx2"/>
                </a:solidFill>
                <a:latin typeface="Helios" charset="0"/>
              </a:rPr>
              <a:t>КЛАССИФИКАТОР ВРЕДНЫХ И (ИЛИ) ОПАСНЫХ ПРОИЗВОДСТВЕНЫХ ФАКТОРОВ</a:t>
            </a:r>
          </a:p>
        </p:txBody>
      </p:sp>
      <p:pic>
        <p:nvPicPr>
          <p:cNvPr id="1843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64288"/>
            <a:ext cx="1800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Прямоугольник 7"/>
          <p:cNvSpPr>
            <a:spLocks noChangeArrowheads="1"/>
          </p:cNvSpPr>
          <p:nvPr/>
        </p:nvSpPr>
        <p:spPr bwMode="auto">
          <a:xfrm>
            <a:off x="2700338" y="6742113"/>
            <a:ext cx="3930650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400" b="1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184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0"/>
            <a:ext cx="14287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588125" y="6742113"/>
            <a:ext cx="71438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 b="1">
              <a:solidFill>
                <a:srgbClr val="FFFFFF"/>
              </a:solidFill>
              <a:cs typeface="Arial" pitchFamily="34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251520" y="1196752"/>
          <a:ext cx="8712968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A33F56D-EAF4-8843-90BB-9FF34F1A6BF6}" type="slidenum">
              <a:rPr lang="ru-RU" altLang="ru-RU" sz="1800">
                <a:solidFill>
                  <a:srgbClr val="626262"/>
                </a:solidFill>
                <a:latin typeface="Arial Black" charset="0"/>
              </a:rPr>
              <a:pPr/>
              <a:t>18</a:t>
            </a:fld>
            <a:endParaRPr lang="ru-RU" altLang="ru-RU" sz="1800">
              <a:solidFill>
                <a:srgbClr val="626262"/>
              </a:solidFill>
              <a:latin typeface="Arial Black" charset="0"/>
            </a:endParaRPr>
          </a:p>
        </p:txBody>
      </p:sp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07375" cy="936625"/>
          </a:xfrm>
        </p:spPr>
        <p:txBody>
          <a:bodyPr/>
          <a:lstStyle/>
          <a:p>
            <a:r>
              <a:rPr lang="ru-RU" altLang="ru-RU" sz="2000" b="1">
                <a:solidFill>
                  <a:srgbClr val="17375E"/>
                </a:solidFill>
                <a:latin typeface="Helios" charset="0"/>
              </a:rPr>
              <a:t>ВРЕДНЫЕ И (ИЛИ) ОПАСНЫЕ </a:t>
            </a:r>
            <a:br>
              <a:rPr lang="ru-RU" altLang="ru-RU" sz="2000" b="1">
                <a:solidFill>
                  <a:srgbClr val="17375E"/>
                </a:solidFill>
                <a:latin typeface="Helios" charset="0"/>
              </a:rPr>
            </a:br>
            <a:r>
              <a:rPr lang="ru-RU" altLang="ru-RU" sz="2000" b="1">
                <a:solidFill>
                  <a:srgbClr val="17375E"/>
                </a:solidFill>
                <a:latin typeface="Helios" charset="0"/>
              </a:rPr>
              <a:t>ФАКТОРЫ ТРУДОВОГО ПРОЦЕССА</a:t>
            </a:r>
          </a:p>
        </p:txBody>
      </p:sp>
      <p:pic>
        <p:nvPicPr>
          <p:cNvPr id="19460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86488"/>
            <a:ext cx="2449513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Прямоугольник 7"/>
          <p:cNvSpPr>
            <a:spLocks noChangeArrowheads="1"/>
          </p:cNvSpPr>
          <p:nvPr/>
        </p:nvSpPr>
        <p:spPr bwMode="auto">
          <a:xfrm>
            <a:off x="2700338" y="6669088"/>
            <a:ext cx="5040312" cy="188912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400" b="1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1946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0"/>
            <a:ext cx="14287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588125" y="6742113"/>
            <a:ext cx="71438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 b="1">
              <a:solidFill>
                <a:srgbClr val="FFFFFF"/>
              </a:solidFill>
              <a:cs typeface="Arial" pitchFamily="34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467544" y="1397000"/>
          <a:ext cx="8064896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ru-RU" altLang="ru-RU" sz="3600" b="1">
                <a:solidFill>
                  <a:srgbClr val="002060"/>
                </a:solidFill>
              </a:rPr>
              <a:t>ФАКТОРЫ ПРОИЗВОДСТВЕННОЙ СРЕДЫ И ТРУДОВОГО ПРОЦЕССА </a:t>
            </a:r>
            <a:r>
              <a:rPr kumimoji="0" lang="ru-RU" altLang="ru-RU" sz="3600">
                <a:solidFill>
                  <a:srgbClr val="002060"/>
                </a:solidFill>
              </a:rPr>
              <a:t>(п.3 ст.13)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002588" cy="4525963"/>
          </a:xfrm>
        </p:spPr>
        <p:txBody>
          <a:bodyPr/>
          <a:lstStyle/>
          <a:p>
            <a:pPr eaLnBrk="1" hangingPunct="1"/>
            <a:r>
              <a:rPr lang="ru-RU" altLang="ru-RU" sz="2800" b="1">
                <a:solidFill>
                  <a:srgbClr val="10253F"/>
                </a:solidFill>
              </a:rPr>
              <a:t>температура воздуха; </a:t>
            </a:r>
          </a:p>
          <a:p>
            <a:pPr eaLnBrk="1" hangingPunct="1"/>
            <a:r>
              <a:rPr lang="ru-RU" altLang="ru-RU" sz="2800" b="1">
                <a:solidFill>
                  <a:srgbClr val="10253F"/>
                </a:solidFill>
              </a:rPr>
              <a:t>относительная влажность воздуха;</a:t>
            </a:r>
          </a:p>
          <a:p>
            <a:pPr eaLnBrk="1" hangingPunct="1"/>
            <a:r>
              <a:rPr lang="ru-RU" altLang="ru-RU" sz="2800" b="1">
                <a:solidFill>
                  <a:srgbClr val="10253F"/>
                </a:solidFill>
              </a:rPr>
              <a:t>скорость движения воздуха;</a:t>
            </a:r>
          </a:p>
          <a:p>
            <a:pPr eaLnBrk="1" hangingPunct="1"/>
            <a:r>
              <a:rPr lang="ru-RU" altLang="ru-RU" sz="2800" b="1">
                <a:solidFill>
                  <a:srgbClr val="10253F"/>
                </a:solidFill>
              </a:rPr>
              <a:t>интенсивность и экспозиционная доза инфракрасного излучения;</a:t>
            </a:r>
          </a:p>
          <a:p>
            <a:pPr eaLnBrk="1" hangingPunct="1"/>
            <a:r>
              <a:rPr lang="ru-RU" altLang="ru-RU" sz="2800" b="1">
                <a:solidFill>
                  <a:srgbClr val="10253F"/>
                </a:solidFill>
              </a:rPr>
              <a:t>напряженность переменного электрического поля промышленной частоты (50 Герц);</a:t>
            </a:r>
          </a:p>
          <a:p>
            <a:pPr eaLnBrk="1" hangingPunct="1"/>
            <a:r>
              <a:rPr lang="ru-RU" altLang="ru-RU" sz="2800" b="1">
                <a:solidFill>
                  <a:srgbClr val="10253F"/>
                </a:solidFill>
              </a:rPr>
              <a:t>уровень звука;</a:t>
            </a:r>
          </a:p>
          <a:p>
            <a:pPr eaLnBrk="1" hangingPunct="1"/>
            <a:r>
              <a:rPr lang="ru-RU" altLang="ru-RU" sz="2800" b="1">
                <a:solidFill>
                  <a:srgbClr val="10253F"/>
                </a:solidFill>
              </a:rPr>
              <a:t>вибрация общая и локальная.</a:t>
            </a:r>
          </a:p>
          <a:p>
            <a:pPr eaLnBrk="1" hangingPunct="1"/>
            <a:r>
              <a:rPr kumimoji="0" lang="ru-RU" altLang="ru-RU" sz="2800" b="1">
                <a:solidFill>
                  <a:srgbClr val="10253F"/>
                </a:solidFill>
              </a:rPr>
              <a:t>…</a:t>
            </a:r>
            <a:endParaRPr kumimoji="0" lang="ru-RU" altLang="ru-RU" sz="3000" b="1">
              <a:solidFill>
                <a:srgbClr val="10253F"/>
              </a:solidFill>
            </a:endParaRPr>
          </a:p>
          <a:p>
            <a:pPr eaLnBrk="1" hangingPunct="1"/>
            <a:endParaRPr kumimoji="0" lang="ru-RU" altLang="ru-RU" sz="3000"/>
          </a:p>
        </p:txBody>
      </p:sp>
      <p:pic>
        <p:nvPicPr>
          <p:cNvPr id="4" name="Picture 39" descr="MCj0434859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724400"/>
            <a:ext cx="1763712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356350"/>
            <a:ext cx="51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fld id="{D173F03A-9928-1543-BF9C-83B90C8C2FE3}" type="slidenum">
              <a:rPr lang="ru-RU" altLang="ru-RU" sz="1800">
                <a:solidFill>
                  <a:srgbClr val="626262"/>
                </a:solidFill>
                <a:latin typeface="Arial Black" charset="0"/>
              </a:rPr>
              <a:pPr>
                <a:spcBef>
                  <a:spcPct val="20000"/>
                </a:spcBef>
                <a:buFont typeface="Arial" charset="0"/>
                <a:buNone/>
              </a:pPr>
              <a:t>19</a:t>
            </a:fld>
            <a:endParaRPr lang="ru-RU" altLang="ru-RU" sz="1800">
              <a:solidFill>
                <a:srgbClr val="626262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трелка вправо 40"/>
          <p:cNvSpPr/>
          <p:nvPr/>
        </p:nvSpPr>
        <p:spPr>
          <a:xfrm>
            <a:off x="1979613" y="404813"/>
            <a:ext cx="3311525" cy="1079500"/>
          </a:xfrm>
          <a:prstGeom prst="right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7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381750"/>
            <a:ext cx="51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fld id="{0CEA8B84-7FC8-DF44-BB50-F517BF30F62C}" type="slidenum">
              <a:rPr lang="ru-RU" altLang="ru-RU" sz="1800">
                <a:solidFill>
                  <a:srgbClr val="626262"/>
                </a:solidFill>
                <a:latin typeface="Arial Black" charset="0"/>
              </a:rPr>
              <a:pPr>
                <a:spcBef>
                  <a:spcPct val="20000"/>
                </a:spcBef>
                <a:buFont typeface="Arial" charset="0"/>
                <a:buNone/>
              </a:pPr>
              <a:t>2</a:t>
            </a:fld>
            <a:endParaRPr lang="ru-RU" altLang="ru-RU" sz="1800">
              <a:solidFill>
                <a:srgbClr val="626262"/>
              </a:solidFill>
              <a:latin typeface="Arial Black" charset="0"/>
            </a:endParaRPr>
          </a:p>
        </p:txBody>
      </p:sp>
      <p:sp>
        <p:nvSpPr>
          <p:cNvPr id="3076" name="Заголовок 1"/>
          <p:cNvSpPr>
            <a:spLocks/>
          </p:cNvSpPr>
          <p:nvPr/>
        </p:nvSpPr>
        <p:spPr bwMode="auto">
          <a:xfrm>
            <a:off x="179388" y="115888"/>
            <a:ext cx="885666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chemeClr val="tx2"/>
                </a:solidFill>
                <a:latin typeface="Helios" charset="0"/>
              </a:rPr>
              <a:t>ПРЕДПОСЫЛКИ РЕФОРМИРОВАНИЯ СИСТЕМЫ ОЦЕНКИ УСЛОВИЙ ТРУДА </a:t>
            </a:r>
          </a:p>
        </p:txBody>
      </p:sp>
      <p:sp>
        <p:nvSpPr>
          <p:cNvPr id="3077" name="Прямоугольник 7"/>
          <p:cNvSpPr>
            <a:spLocks noChangeArrowheads="1"/>
          </p:cNvSpPr>
          <p:nvPr/>
        </p:nvSpPr>
        <p:spPr bwMode="auto">
          <a:xfrm>
            <a:off x="2700338" y="6742113"/>
            <a:ext cx="3930650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400" b="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5" y="6742113"/>
            <a:ext cx="71438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 b="1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307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64288"/>
            <a:ext cx="1800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0"/>
            <a:ext cx="14287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" descr="http://www.dzr.by/wp-content/uploads/2011/08/dubrovno_ohrana-trud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868863"/>
            <a:ext cx="187166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4" descr="http://www.dzr.by/wp-content/uploads/2011/08/dubrovno_ohrana-trud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565400"/>
            <a:ext cx="26987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4" descr="http://www.dzr.by/wp-content/uploads/2011/08/dubrovno_ohrana-trud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789363"/>
            <a:ext cx="2090737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Нашивка 28"/>
          <p:cNvSpPr/>
          <p:nvPr/>
        </p:nvSpPr>
        <p:spPr>
          <a:xfrm rot="16200000">
            <a:off x="1079500" y="441325"/>
            <a:ext cx="360363" cy="576263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 b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085" name="Прямоугольник 29"/>
          <p:cNvSpPr>
            <a:spLocks noChangeArrowheads="1"/>
          </p:cNvSpPr>
          <p:nvPr/>
        </p:nvSpPr>
        <p:spPr bwMode="auto">
          <a:xfrm>
            <a:off x="468313" y="3213100"/>
            <a:ext cx="11509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chemeClr val="tx2"/>
                </a:solidFill>
                <a:latin typeface="Helios" charset="0"/>
              </a:rPr>
              <a:t>2012 г.</a:t>
            </a:r>
          </a:p>
        </p:txBody>
      </p:sp>
      <p:sp>
        <p:nvSpPr>
          <p:cNvPr id="3086" name="Прямоугольник 31"/>
          <p:cNvSpPr>
            <a:spLocks noChangeArrowheads="1"/>
          </p:cNvSpPr>
          <p:nvPr/>
        </p:nvSpPr>
        <p:spPr bwMode="auto">
          <a:xfrm>
            <a:off x="755650" y="4005263"/>
            <a:ext cx="12239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chemeClr val="tx2"/>
                </a:solidFill>
                <a:latin typeface="Helios" charset="0"/>
              </a:rPr>
              <a:t>2011 г.</a:t>
            </a:r>
          </a:p>
        </p:txBody>
      </p:sp>
      <p:sp>
        <p:nvSpPr>
          <p:cNvPr id="3087" name="Прямоугольник 35"/>
          <p:cNvSpPr>
            <a:spLocks noChangeArrowheads="1"/>
          </p:cNvSpPr>
          <p:nvPr/>
        </p:nvSpPr>
        <p:spPr bwMode="auto">
          <a:xfrm>
            <a:off x="539750" y="4797425"/>
            <a:ext cx="1008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chemeClr val="tx2"/>
                </a:solidFill>
                <a:latin typeface="Helios" charset="0"/>
              </a:rPr>
              <a:t>2010 г.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39750" y="5084763"/>
            <a:ext cx="122396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Helios"/>
                <a:ea typeface="+mn-ea"/>
                <a:cs typeface="Arial" pitchFamily="34" charset="0"/>
              </a:rPr>
              <a:t>29 %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900113" y="4292600"/>
            <a:ext cx="11525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Helios"/>
                <a:ea typeface="+mn-ea"/>
                <a:cs typeface="Arial" pitchFamily="34" charset="0"/>
              </a:rPr>
              <a:t>30,5 %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3850" y="3500438"/>
            <a:ext cx="15652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Helios"/>
                <a:ea typeface="+mn-ea"/>
                <a:cs typeface="Arial" pitchFamily="34" charset="0"/>
              </a:rPr>
              <a:t>31,8 %</a:t>
            </a:r>
          </a:p>
        </p:txBody>
      </p:sp>
      <p:sp>
        <p:nvSpPr>
          <p:cNvPr id="3091" name="Заголовок 1"/>
          <p:cNvSpPr>
            <a:spLocks/>
          </p:cNvSpPr>
          <p:nvPr/>
        </p:nvSpPr>
        <p:spPr bwMode="auto">
          <a:xfrm rot="-5400000">
            <a:off x="-2304256" y="3248819"/>
            <a:ext cx="54721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chemeClr val="tx2"/>
                </a:solidFill>
                <a:latin typeface="Helios" charset="0"/>
              </a:rPr>
              <a:t>ЧИСЛЕННОСТЬ РАБОТНИКОВ, ЗАНЯТЫХ ВО ВРЕДНЫХ (ОПАСНЫХ) УСЛОВИЯХ ТРУДА В БАЗОВЫХ ОТРАСЛЯХ ЭКОНОМИКИ</a:t>
            </a:r>
          </a:p>
        </p:txBody>
      </p:sp>
      <p:sp>
        <p:nvSpPr>
          <p:cNvPr id="3092" name="Заголовок 1"/>
          <p:cNvSpPr>
            <a:spLocks/>
          </p:cNvSpPr>
          <p:nvPr/>
        </p:nvSpPr>
        <p:spPr bwMode="auto">
          <a:xfrm>
            <a:off x="4140200" y="3716338"/>
            <a:ext cx="4859338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chemeClr val="tx2"/>
                </a:solidFill>
                <a:latin typeface="Helios" charset="0"/>
              </a:rPr>
              <a:t>В ЭКОНОМИКЕ РОССИИ –</a:t>
            </a:r>
          </a:p>
          <a:p>
            <a:pPr eaLnBrk="1" hangingPunct="1"/>
            <a:r>
              <a:rPr lang="ru-RU" altLang="ru-RU" sz="3200" b="1">
                <a:solidFill>
                  <a:srgbClr val="953735"/>
                </a:solidFill>
                <a:latin typeface="Helios" charset="0"/>
              </a:rPr>
              <a:t>более 48,7</a:t>
            </a:r>
            <a:r>
              <a:rPr lang="ru-RU" altLang="ru-RU" sz="3200" b="1">
                <a:solidFill>
                  <a:schemeClr val="tx2"/>
                </a:solidFill>
                <a:latin typeface="Helios" charset="0"/>
              </a:rPr>
              <a:t> </a:t>
            </a:r>
            <a:r>
              <a:rPr lang="ru-RU" altLang="ru-RU" sz="2800" b="1">
                <a:solidFill>
                  <a:schemeClr val="tx2"/>
                </a:solidFill>
                <a:latin typeface="Helios" charset="0"/>
              </a:rPr>
              <a:t>МЛН. </a:t>
            </a:r>
            <a:r>
              <a:rPr lang="ru-RU" altLang="ru-RU" sz="2400">
                <a:solidFill>
                  <a:schemeClr val="tx2"/>
                </a:solidFill>
                <a:latin typeface="Helios" charset="0"/>
              </a:rPr>
              <a:t>РАБОЧИХ МЕСТ, </a:t>
            </a:r>
            <a:endParaRPr lang="ru-RU" altLang="ru-RU" sz="3200">
              <a:solidFill>
                <a:schemeClr val="tx2"/>
              </a:solidFill>
              <a:latin typeface="Helios" charset="0"/>
            </a:endParaRPr>
          </a:p>
          <a:p>
            <a:pPr algn="r" eaLnBrk="1" hangingPunct="1"/>
            <a:r>
              <a:rPr lang="ru-RU" altLang="ru-RU" sz="2400">
                <a:solidFill>
                  <a:schemeClr val="tx2"/>
                </a:solidFill>
                <a:latin typeface="Helios" charset="0"/>
              </a:rPr>
              <a:t>НА КОТОРЫХ ЗАНЯТО </a:t>
            </a:r>
          </a:p>
          <a:p>
            <a:pPr algn="r" eaLnBrk="1" hangingPunct="1"/>
            <a:r>
              <a:rPr lang="ru-RU" altLang="ru-RU" sz="3200" b="1">
                <a:solidFill>
                  <a:srgbClr val="953735"/>
                </a:solidFill>
                <a:latin typeface="Helios" charset="0"/>
              </a:rPr>
              <a:t>свыше 71,7</a:t>
            </a:r>
            <a:r>
              <a:rPr lang="ru-RU" altLang="ru-RU" sz="3200" b="1">
                <a:solidFill>
                  <a:schemeClr val="tx2"/>
                </a:solidFill>
                <a:latin typeface="Helios" charset="0"/>
              </a:rPr>
              <a:t> МЛН. </a:t>
            </a:r>
            <a:r>
              <a:rPr lang="ru-RU" altLang="ru-RU" sz="2400">
                <a:solidFill>
                  <a:schemeClr val="tx2"/>
                </a:solidFill>
                <a:latin typeface="Helios" charset="0"/>
              </a:rPr>
              <a:t>РАБОТНИКОВ</a:t>
            </a:r>
            <a:endParaRPr lang="ru-RU" altLang="ru-RU" sz="2800">
              <a:solidFill>
                <a:schemeClr val="tx2"/>
              </a:solidFill>
              <a:latin typeface="Helios" charset="0"/>
            </a:endParaRPr>
          </a:p>
        </p:txBody>
      </p:sp>
      <p:sp>
        <p:nvSpPr>
          <p:cNvPr id="3093" name="Прямоугольник 35"/>
          <p:cNvSpPr>
            <a:spLocks noChangeArrowheads="1"/>
          </p:cNvSpPr>
          <p:nvPr/>
        </p:nvSpPr>
        <p:spPr bwMode="auto">
          <a:xfrm>
            <a:off x="755650" y="5516563"/>
            <a:ext cx="13509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chemeClr val="tx2"/>
                </a:solidFill>
                <a:latin typeface="Helios" charset="0"/>
              </a:rPr>
              <a:t>2009 г.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55650" y="5805488"/>
            <a:ext cx="1566863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Helios"/>
                <a:ea typeface="+mn-ea"/>
                <a:cs typeface="Arial" pitchFamily="34" charset="0"/>
              </a:rPr>
              <a:t>27,5 %</a:t>
            </a:r>
          </a:p>
        </p:txBody>
      </p:sp>
      <p:pic>
        <p:nvPicPr>
          <p:cNvPr id="3095" name="Picture 4" descr="http://www.dzr.by/wp-content/uploads/2011/08/dubrovno_ohrana-trud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661025"/>
            <a:ext cx="1511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4" descr="http://www.dzr.by/wp-content/uploads/2011/08/dubrovno_ohrana-trud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68413"/>
            <a:ext cx="3019425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7" name="Прямоугольник 29"/>
          <p:cNvSpPr>
            <a:spLocks noChangeArrowheads="1"/>
          </p:cNvSpPr>
          <p:nvPr/>
        </p:nvSpPr>
        <p:spPr bwMode="auto">
          <a:xfrm>
            <a:off x="611188" y="2492375"/>
            <a:ext cx="11509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chemeClr val="tx2"/>
                </a:solidFill>
                <a:latin typeface="Helios" charset="0"/>
              </a:rPr>
              <a:t>2013 г.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84213" y="2781300"/>
            <a:ext cx="13493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Helios"/>
                <a:ea typeface="+mn-ea"/>
                <a:cs typeface="Arial" pitchFamily="34" charset="0"/>
              </a:rPr>
              <a:t>32,2 %</a:t>
            </a:r>
          </a:p>
        </p:txBody>
      </p:sp>
      <p:sp>
        <p:nvSpPr>
          <p:cNvPr id="3099" name="Rectangle 20"/>
          <p:cNvSpPr>
            <a:spLocks noChangeArrowheads="1"/>
          </p:cNvSpPr>
          <p:nvPr/>
        </p:nvSpPr>
        <p:spPr bwMode="auto">
          <a:xfrm>
            <a:off x="4932363" y="2060575"/>
            <a:ext cx="360203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ru-RU" altLang="ru-RU" sz="1600">
                <a:solidFill>
                  <a:schemeClr val="tx2"/>
                </a:solidFill>
                <a:latin typeface="Calibri" charset="0"/>
              </a:rPr>
              <a:t>ПРОМЫШЛЕННОСТЬ  – </a:t>
            </a:r>
            <a:r>
              <a:rPr lang="ru-RU" altLang="ru-RU" sz="2000" b="1">
                <a:solidFill>
                  <a:schemeClr val="tx2"/>
                </a:solidFill>
                <a:latin typeface="Calibri" charset="0"/>
              </a:rPr>
              <a:t>42,5 %</a:t>
            </a:r>
          </a:p>
          <a:p>
            <a:r>
              <a:rPr lang="ru-RU" altLang="ru-RU" sz="1600">
                <a:solidFill>
                  <a:schemeClr val="tx2"/>
                </a:solidFill>
                <a:latin typeface="Calibri" charset="0"/>
              </a:rPr>
              <a:t>СТРОИТЕЛЬСТВО – </a:t>
            </a:r>
            <a:r>
              <a:rPr lang="ru-RU" altLang="ru-RU" sz="2000" b="1">
                <a:solidFill>
                  <a:schemeClr val="tx2"/>
                </a:solidFill>
                <a:latin typeface="Calibri" charset="0"/>
              </a:rPr>
              <a:t>35,6 %</a:t>
            </a:r>
          </a:p>
          <a:p>
            <a:r>
              <a:rPr lang="ru-RU" altLang="ru-RU" sz="1600">
                <a:solidFill>
                  <a:schemeClr val="tx2"/>
                </a:solidFill>
                <a:latin typeface="Calibri" charset="0"/>
              </a:rPr>
              <a:t>ТРАНСПОРТ – </a:t>
            </a:r>
            <a:r>
              <a:rPr lang="ru-RU" altLang="ru-RU" sz="2000" b="1">
                <a:solidFill>
                  <a:schemeClr val="tx2"/>
                </a:solidFill>
                <a:latin typeface="Calibri" charset="0"/>
              </a:rPr>
              <a:t>42,1 %</a:t>
            </a:r>
            <a:r>
              <a:rPr lang="ru-RU" altLang="ru-RU" sz="1600">
                <a:solidFill>
                  <a:schemeClr val="tx2"/>
                </a:solidFill>
                <a:latin typeface="Calibri" charset="0"/>
              </a:rPr>
              <a:t> </a:t>
            </a:r>
          </a:p>
          <a:p>
            <a:r>
              <a:rPr lang="ru-RU" altLang="ru-RU" sz="1400">
                <a:solidFill>
                  <a:schemeClr val="tx2"/>
                </a:solidFill>
                <a:latin typeface="Calibri" charset="0"/>
              </a:rPr>
              <a:t> </a:t>
            </a:r>
          </a:p>
        </p:txBody>
      </p:sp>
      <p:sp>
        <p:nvSpPr>
          <p:cNvPr id="3100" name="Прямоугольник 29"/>
          <p:cNvSpPr>
            <a:spLocks noChangeArrowheads="1"/>
          </p:cNvSpPr>
          <p:nvPr/>
        </p:nvSpPr>
        <p:spPr bwMode="auto">
          <a:xfrm>
            <a:off x="611188" y="1773238"/>
            <a:ext cx="15128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FF0000"/>
                </a:solidFill>
                <a:latin typeface="Helios" charset="0"/>
              </a:rPr>
              <a:t>39,7 %</a:t>
            </a:r>
          </a:p>
        </p:txBody>
      </p:sp>
      <p:sp>
        <p:nvSpPr>
          <p:cNvPr id="3101" name="Прямоугольник 29"/>
          <p:cNvSpPr>
            <a:spLocks noChangeArrowheads="1"/>
          </p:cNvSpPr>
          <p:nvPr/>
        </p:nvSpPr>
        <p:spPr bwMode="auto">
          <a:xfrm>
            <a:off x="755650" y="1341438"/>
            <a:ext cx="1150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70C0"/>
                </a:solidFill>
                <a:latin typeface="Helios" charset="0"/>
              </a:rPr>
              <a:t>2014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F45052A-45D5-1746-B540-4D0806F2A40D}" type="slidenum">
              <a:rPr lang="ru-RU" altLang="ru-RU" sz="1800">
                <a:solidFill>
                  <a:srgbClr val="626262"/>
                </a:solidFill>
                <a:latin typeface="Arial Black" charset="0"/>
              </a:rPr>
              <a:pPr/>
              <a:t>20</a:t>
            </a:fld>
            <a:endParaRPr lang="ru-RU" altLang="ru-RU" sz="1800">
              <a:solidFill>
                <a:srgbClr val="626262"/>
              </a:solidFill>
              <a:latin typeface="Arial Black" charset="0"/>
            </a:endParaRPr>
          </a:p>
        </p:txBody>
      </p:sp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633412"/>
          </a:xfrm>
        </p:spPr>
        <p:txBody>
          <a:bodyPr/>
          <a:lstStyle/>
          <a:p>
            <a:r>
              <a:rPr lang="ru-RU" altLang="ru-RU" sz="2000" b="1">
                <a:solidFill>
                  <a:srgbClr val="23538D"/>
                </a:solidFill>
              </a:rPr>
              <a:t>Идентификация потенциально вредных и (или) опасных производственных факторов не осуществляется в отношении:</a:t>
            </a:r>
            <a:endParaRPr lang="ru-RU" altLang="ru-RU" sz="2000" b="1">
              <a:solidFill>
                <a:srgbClr val="23538D"/>
              </a:solidFill>
              <a:latin typeface="Helios" charset="0"/>
            </a:endParaRPr>
          </a:p>
        </p:txBody>
      </p:sp>
      <p:pic>
        <p:nvPicPr>
          <p:cNvPr id="2150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64288"/>
            <a:ext cx="1800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Прямоугольник 7"/>
          <p:cNvSpPr>
            <a:spLocks noChangeArrowheads="1"/>
          </p:cNvSpPr>
          <p:nvPr/>
        </p:nvSpPr>
        <p:spPr bwMode="auto">
          <a:xfrm>
            <a:off x="2700338" y="6742113"/>
            <a:ext cx="3930650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400" b="1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2151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0"/>
            <a:ext cx="14287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588125" y="6742113"/>
            <a:ext cx="71438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268760"/>
            <a:ext cx="8352928" cy="3323987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dirty="0">
                <a:latin typeface="+mn-lt"/>
                <a:ea typeface="+mn-ea"/>
                <a:cs typeface="Arial" pitchFamily="34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Arial" pitchFamily="34" charset="0"/>
              </a:rPr>
              <a:t>рабочих мест работников, профессии, должности, специальности которых включены в списки соответствующих работ, производств, профессий, должностей, специальностей и учреждений (организаций), с учетом которых осуществляется досрочное назначение трудовой пенсии по старости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latin typeface="+mn-lt"/>
              <a:ea typeface="+mn-ea"/>
              <a:cs typeface="Arial" pitchFamily="34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Arial" pitchFamily="34" charset="0"/>
              </a:rPr>
              <a:t> рабочих мест, в связи с работой на которых работникам в соответствии с законодательными и иными нормативными правовыми актами предоставляются гарантии и компенсации за работу с вредными и (или) опасными условиями труда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latin typeface="+mn-lt"/>
              <a:ea typeface="+mn-ea"/>
              <a:cs typeface="Arial" pitchFamily="34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Arial" pitchFamily="34" charset="0"/>
              </a:rPr>
              <a:t> рабочих мест, на которых по результатам ранее проведенных аттестации рабочих мест по условиям труда или специальной оценки условий труда были установлены вредные и (или) опасные условия труда</a:t>
            </a:r>
          </a:p>
        </p:txBody>
      </p:sp>
      <p:sp>
        <p:nvSpPr>
          <p:cNvPr id="21513" name="Прямоугольник 11"/>
          <p:cNvSpPr>
            <a:spLocks noChangeArrowheads="1"/>
          </p:cNvSpPr>
          <p:nvPr/>
        </p:nvSpPr>
        <p:spPr bwMode="auto">
          <a:xfrm>
            <a:off x="395288" y="4797425"/>
            <a:ext cx="8424862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1600" i="1">
                <a:solidFill>
                  <a:srgbClr val="23538D"/>
                </a:solidFill>
                <a:latin typeface="Calibri" charset="0"/>
              </a:rPr>
              <a:t>* Перечень подлежащих исследованиям (испытаниям) и измерениям вредных и (или) опасных производственных факторов на указанных рабочих местах определяется экспертом организации, проводящей специальную оценку условий труда, исходя из перечня вредных и (или) опасных производственных факторов, подлежащих измерению при проведении специальной оценки условий труда.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885113" y="6492875"/>
            <a:ext cx="11255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fld id="{19B545B4-30D8-2C4E-A460-C7C9285BC385}" type="slidenum">
              <a:rPr lang="ru-RU" altLang="ru-RU" sz="1800">
                <a:solidFill>
                  <a:srgbClr val="626262"/>
                </a:solidFill>
                <a:latin typeface="Arial Black" charset="0"/>
              </a:rPr>
              <a:pPr algn="ctr"/>
              <a:t>21</a:t>
            </a:fld>
            <a:endParaRPr lang="ru-RU" altLang="ru-RU" sz="1800">
              <a:solidFill>
                <a:srgbClr val="626262"/>
              </a:solidFill>
              <a:latin typeface="Arial Black" charset="0"/>
            </a:endParaRPr>
          </a:p>
        </p:txBody>
      </p:sp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1081088"/>
          </a:xfrm>
        </p:spPr>
        <p:txBody>
          <a:bodyPr/>
          <a:lstStyle/>
          <a:p>
            <a:pPr eaLnBrk="1" hangingPunct="1"/>
            <a:r>
              <a:rPr kumimoji="0" lang="ru-RU" altLang="ru-RU" sz="2400" b="1">
                <a:solidFill>
                  <a:schemeClr val="tx2"/>
                </a:solidFill>
                <a:latin typeface="Helios" charset="0"/>
              </a:rPr>
              <a:t>ДЕКЛАРИРОВАНИЕ СООТВЕТСТВИЯ УСЛОВИЙ ТРУДА ГОСУДАРСТВЕННЫМ НОРМАТИВНЫМ ТРЕБОВАНИЯМ ОХРАНЫ ТРУДА (ст. 11)</a:t>
            </a:r>
          </a:p>
        </p:txBody>
      </p:sp>
      <p:pic>
        <p:nvPicPr>
          <p:cNvPr id="2253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65850"/>
            <a:ext cx="25257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Прямоугольник 7"/>
          <p:cNvSpPr>
            <a:spLocks noChangeArrowheads="1"/>
          </p:cNvSpPr>
          <p:nvPr/>
        </p:nvSpPr>
        <p:spPr bwMode="auto">
          <a:xfrm>
            <a:off x="2700338" y="6742113"/>
            <a:ext cx="3930650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400" b="1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2253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0"/>
            <a:ext cx="14287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588125" y="6742113"/>
            <a:ext cx="71438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 b="1">
              <a:solidFill>
                <a:srgbClr val="FFFFFF"/>
              </a:solidFill>
              <a:cs typeface="Arial" pitchFamily="34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251520" y="836712"/>
          <a:ext cx="864096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1116013" y="5013325"/>
            <a:ext cx="2089150" cy="863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latin typeface="Calibri" charset="0"/>
              </a:rPr>
              <a:t>Срок действия декларации 5 лет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4663" y="4797425"/>
            <a:ext cx="4679950" cy="16557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latin typeface="Calibri" charset="0"/>
              </a:rPr>
              <a:t>Срок действия считается продленным на следующие     5 лет в случае отсутствия за период действия декларации несчастных случаев на производстве и профессиональных заболеваний работников, занятых на рабочих местах, в отношении которых принята указанная декларация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843213" y="4797425"/>
            <a:ext cx="0" cy="1444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9" idx="3"/>
            <a:endCxn id="10" idx="1"/>
          </p:cNvCxnSpPr>
          <p:nvPr/>
        </p:nvCxnSpPr>
        <p:spPr>
          <a:xfrm>
            <a:off x="3205163" y="5445125"/>
            <a:ext cx="1079500" cy="1809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0" descr="http://www.kommersant.ru/factbook/picture/7744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573463"/>
            <a:ext cx="129540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MCj01996750000[1]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628775"/>
            <a:ext cx="12176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MCj02390110000[1]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500438"/>
            <a:ext cx="11398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MCj02390110000[1]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125538"/>
            <a:ext cx="113823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9" descr="MMj02889280000[1]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805488"/>
            <a:ext cx="8636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r>
              <a:rPr kumimoji="0" lang="ru-RU" altLang="ru-RU" sz="4000" b="1">
                <a:solidFill>
                  <a:srgbClr val="215968"/>
                </a:solidFill>
              </a:rPr>
              <a:t>КЛАССИФИКАЦИЯ УСЛОВИЙ ТРУДА</a:t>
            </a:r>
          </a:p>
        </p:txBody>
      </p:sp>
      <p:pic>
        <p:nvPicPr>
          <p:cNvPr id="2519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8389937" cy="5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09" name="Picture 3" descr="MCBD07023_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6238" y="4724400"/>
            <a:ext cx="16700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14" name="Picture 10" descr="MC900437312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581525"/>
            <a:ext cx="16557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356350"/>
            <a:ext cx="51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fld id="{D0130041-186A-D649-AC5E-0B59B78D8B0A}" type="slidenum">
              <a:rPr lang="ru-RU" altLang="ru-RU" sz="1800">
                <a:solidFill>
                  <a:srgbClr val="626262"/>
                </a:solidFill>
                <a:latin typeface="Arial Black" charset="0"/>
              </a:rPr>
              <a:pPr>
                <a:spcBef>
                  <a:spcPct val="20000"/>
                </a:spcBef>
                <a:buFont typeface="Arial" charset="0"/>
                <a:buNone/>
              </a:pPr>
              <a:t>22</a:t>
            </a:fld>
            <a:endParaRPr lang="ru-RU" altLang="ru-RU" sz="1800">
              <a:solidFill>
                <a:srgbClr val="626262"/>
              </a:solidFill>
              <a:latin typeface="Arial Black" charset="0"/>
            </a:endParaRPr>
          </a:p>
        </p:txBody>
      </p:sp>
      <p:pic>
        <p:nvPicPr>
          <p:cNvPr id="7" name="Picture 30" descr="MCj0428065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973263"/>
            <a:ext cx="156210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MCj0424484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73238"/>
            <a:ext cx="102393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MCj0196090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989138"/>
            <a:ext cx="12065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MCj0424484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860800"/>
            <a:ext cx="6302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MCj0424484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292600"/>
            <a:ext cx="792162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MCj0424484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868863"/>
            <a:ext cx="10080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MCj0424484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605463"/>
            <a:ext cx="136842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C96D29F-4DE6-1A42-9978-0A1A9D7927A0}" type="slidenum">
              <a:rPr lang="ru-RU" altLang="ru-RU" sz="1800">
                <a:solidFill>
                  <a:srgbClr val="626262"/>
                </a:solidFill>
                <a:latin typeface="Arial Black" charset="0"/>
              </a:rPr>
              <a:pPr/>
              <a:t>23</a:t>
            </a:fld>
            <a:endParaRPr lang="ru-RU" altLang="ru-RU" sz="1800">
              <a:solidFill>
                <a:srgbClr val="626262"/>
              </a:solidFill>
              <a:latin typeface="Arial Black" charset="0"/>
            </a:endParaRPr>
          </a:p>
        </p:txBody>
      </p:sp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80400" cy="433387"/>
          </a:xfrm>
        </p:spPr>
        <p:txBody>
          <a:bodyPr/>
          <a:lstStyle/>
          <a:p>
            <a:r>
              <a:rPr lang="ru-RU" altLang="ru-RU" sz="2000" b="1">
                <a:solidFill>
                  <a:schemeClr val="tx2"/>
                </a:solidFill>
                <a:latin typeface="Helios" charset="0"/>
              </a:rPr>
              <a:t>КЛАССЫ УСЛОВИЙ ТРУДА</a:t>
            </a:r>
          </a:p>
        </p:txBody>
      </p:sp>
      <p:pic>
        <p:nvPicPr>
          <p:cNvPr id="24580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64288"/>
            <a:ext cx="1800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Прямоугольник 7"/>
          <p:cNvSpPr>
            <a:spLocks noChangeArrowheads="1"/>
          </p:cNvSpPr>
          <p:nvPr/>
        </p:nvSpPr>
        <p:spPr bwMode="auto">
          <a:xfrm>
            <a:off x="2700338" y="6742113"/>
            <a:ext cx="3930650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400" b="1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2458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0"/>
            <a:ext cx="14287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50825" y="549275"/>
            <a:ext cx="8713788" cy="1439863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500" b="1">
                <a:solidFill>
                  <a:schemeClr val="tx2"/>
                </a:solidFill>
                <a:latin typeface="Calibri" charset="0"/>
              </a:rPr>
              <a:t>Оптимальные условия труда (1 класс)</a:t>
            </a:r>
            <a:endParaRPr lang="ru-RU" altLang="ru-RU" sz="1500">
              <a:solidFill>
                <a:schemeClr val="tx2"/>
              </a:solidFill>
              <a:latin typeface="Calibri" charset="0"/>
            </a:endParaRPr>
          </a:p>
          <a:p>
            <a:pPr algn="just" eaLnBrk="1" hangingPunct="1"/>
            <a:r>
              <a:rPr lang="ru-RU" altLang="ru-RU" sz="1600">
                <a:solidFill>
                  <a:srgbClr val="002060"/>
                </a:solidFill>
                <a:latin typeface="Calibri" charset="0"/>
              </a:rPr>
              <a:t>условия труда, при которых воздействие на работника вредных и (или) опасных производственных факторов отсутствует или уровни воздействия которых не превышают уровни, установленные нормативами (гигиеническими нормативами) условий труда и принятые в качестве безопасных для человека, и создаются предпосылки для поддержания высокого уровня работоспособности работника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0825" y="2133600"/>
            <a:ext cx="8713788" cy="1439863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1500" b="1">
              <a:solidFill>
                <a:schemeClr val="tx2"/>
              </a:solidFill>
              <a:latin typeface="Calibri" charset="0"/>
            </a:endParaRPr>
          </a:p>
          <a:p>
            <a:pPr eaLnBrk="1" hangingPunct="1"/>
            <a:r>
              <a:rPr lang="ru-RU" altLang="ru-RU" sz="1500" b="1">
                <a:solidFill>
                  <a:schemeClr val="tx2"/>
                </a:solidFill>
                <a:latin typeface="Calibri" charset="0"/>
              </a:rPr>
              <a:t>Допустимые условия труда (2 класс)</a:t>
            </a:r>
          </a:p>
          <a:p>
            <a:pPr algn="just" eaLnBrk="1" hangingPunct="1"/>
            <a:r>
              <a:rPr lang="ru-RU" altLang="ru-RU" sz="1600">
                <a:solidFill>
                  <a:srgbClr val="002060"/>
                </a:solidFill>
                <a:latin typeface="Calibri" charset="0"/>
              </a:rPr>
              <a:t>условия труда, при которых на работника воздействуют вредные и (или) опасные производственные факторы, уровни воздействия которых не превышают уровни, установленные нормативами (гигиеническими нормативами) условий труда, а измененное функциональное состояние организма работника восстанавливается во время регламентированного отдыха или к началу следующего рабочего дня (смены)</a:t>
            </a:r>
          </a:p>
          <a:p>
            <a:pPr eaLnBrk="1" hangingPunct="1"/>
            <a:endParaRPr lang="ru-RU" altLang="ru-RU" sz="1500" b="1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0825" y="3716338"/>
            <a:ext cx="8642350" cy="1008062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500" b="1">
                <a:solidFill>
                  <a:schemeClr val="tx2"/>
                </a:solidFill>
                <a:latin typeface="Calibri" charset="0"/>
              </a:rPr>
              <a:t>Вредные условия труда (3 класс)</a:t>
            </a:r>
          </a:p>
          <a:p>
            <a:pPr algn="just" eaLnBrk="1" hangingPunct="1"/>
            <a:r>
              <a:rPr lang="ru-RU" altLang="ru-RU" sz="1600">
                <a:solidFill>
                  <a:srgbClr val="002060"/>
                </a:solidFill>
                <a:latin typeface="Calibri" charset="0"/>
              </a:rPr>
              <a:t>условия труда, при которых уровни воздействия вредных и (или) опасных производственных факторов превышают уровни, установленные нормативами (гигиеническими нормативами) условий труда, </a:t>
            </a:r>
            <a:r>
              <a:rPr lang="ru-RU" altLang="ru-RU" sz="1500">
                <a:solidFill>
                  <a:srgbClr val="002060"/>
                </a:solidFill>
                <a:latin typeface="Calibri" charset="0"/>
              </a:rPr>
              <a:t>включая подклассы 3.1, 3.2, 3.3, 3.4</a:t>
            </a:r>
            <a:endParaRPr lang="ru-RU" altLang="ru-RU" sz="1500" b="1">
              <a:solidFill>
                <a:srgbClr val="002060"/>
              </a:solidFill>
              <a:latin typeface="Calibri" charset="0"/>
            </a:endParaRP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250825" y="4868863"/>
            <a:ext cx="8642350" cy="1439862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500" b="1">
                <a:solidFill>
                  <a:schemeClr val="tx2"/>
                </a:solidFill>
                <a:latin typeface="Calibri" charset="0"/>
              </a:rPr>
              <a:t>Опасные условия труда (4 класс)</a:t>
            </a:r>
          </a:p>
          <a:p>
            <a:pPr algn="just" eaLnBrk="1" hangingPunct="1"/>
            <a:r>
              <a:rPr lang="ru-RU" altLang="ru-RU" sz="1600">
                <a:solidFill>
                  <a:srgbClr val="002060"/>
                </a:solidFill>
                <a:latin typeface="Calibri" charset="0"/>
              </a:rPr>
              <a:t> условия труда, при которых на работника воздействуют вредные и (или) опасные производственные факторы, уровни воздействия которых в течение всего рабочего дня (смены) или его части способны создать угрозу жизни работника, а последствия воздействия данных факторов обусловливают высокий риск развития острого профессионального заболевания в период трудовой деятельности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88125" y="6742113"/>
            <a:ext cx="71438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 b="1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>
            <a:spLocks noChangeArrowheads="1"/>
          </p:cNvSpPr>
          <p:nvPr/>
        </p:nvSpPr>
        <p:spPr bwMode="auto">
          <a:xfrm>
            <a:off x="468313" y="5229225"/>
            <a:ext cx="8424862" cy="504825"/>
          </a:xfrm>
          <a:prstGeom prst="roundRect">
            <a:avLst>
              <a:gd name="adj" fmla="val 16667"/>
            </a:avLst>
          </a:prstGeom>
          <a:solidFill>
            <a:srgbClr val="FAC090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tx2"/>
                </a:solidFill>
                <a:latin typeface="Calibri" charset="0"/>
              </a:rPr>
              <a:t>Методика снижения класса (подкласса) условий труда при применении СИЗ </a:t>
            </a:r>
          </a:p>
          <a:p>
            <a:pPr algn="ctr" eaLnBrk="1" hangingPunct="1"/>
            <a:r>
              <a:rPr lang="ru-RU" altLang="ru-RU" sz="1400" b="1">
                <a:solidFill>
                  <a:schemeClr val="tx2"/>
                </a:solidFill>
                <a:latin typeface="Calibri" charset="0"/>
              </a:rPr>
              <a:t>(Приказ Минтруда России от 05.12.2014 № 976н)</a:t>
            </a:r>
          </a:p>
        </p:txBody>
      </p:sp>
      <p:sp>
        <p:nvSpPr>
          <p:cNvPr id="25603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629650" y="6492875"/>
            <a:ext cx="51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fld id="{06C554A8-5A2D-BC49-8245-85530F8703DF}" type="slidenum">
              <a:rPr lang="ru-RU" altLang="ru-RU" sz="1800">
                <a:solidFill>
                  <a:srgbClr val="626262"/>
                </a:solidFill>
                <a:latin typeface="Arial Black" charset="0"/>
              </a:rPr>
              <a:pPr>
                <a:spcBef>
                  <a:spcPct val="20000"/>
                </a:spcBef>
                <a:buFont typeface="Arial" charset="0"/>
                <a:buNone/>
              </a:pPr>
              <a:t>24</a:t>
            </a:fld>
            <a:endParaRPr lang="ru-RU" altLang="ru-RU" sz="1800">
              <a:solidFill>
                <a:srgbClr val="626262"/>
              </a:solidFill>
              <a:latin typeface="Arial Black" charset="0"/>
            </a:endParaRPr>
          </a:p>
        </p:txBody>
      </p:sp>
      <p:sp>
        <p:nvSpPr>
          <p:cNvPr id="25604" name="Заголовок 1"/>
          <p:cNvSpPr>
            <a:spLocks/>
          </p:cNvSpPr>
          <p:nvPr/>
        </p:nvSpPr>
        <p:spPr bwMode="auto">
          <a:xfrm>
            <a:off x="179388" y="115888"/>
            <a:ext cx="88566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376092"/>
                </a:solidFill>
              </a:rPr>
              <a:t>ОТНЕСЕНИЕ УСЛОВИЙ ТРУДА НА РАБОЧИХ МЕСТАХ К СООТВЕТСТВУЮЩЕМУ КЛАССУ (ПОДКЛАССУ) УСЛОВИЙ ТРУДА ПО СТЕПЕНИ ВРЕДНОСТИ И (ИЛИ) ОПАСНОСТИ</a:t>
            </a:r>
            <a:endParaRPr lang="ru-RU" altLang="ru-RU" sz="1400" b="1">
              <a:solidFill>
                <a:srgbClr val="376092"/>
              </a:solidFill>
              <a:latin typeface="Helios" charset="0"/>
            </a:endParaRPr>
          </a:p>
        </p:txBody>
      </p:sp>
      <p:sp>
        <p:nvSpPr>
          <p:cNvPr id="25605" name="Прямоугольник 7"/>
          <p:cNvSpPr>
            <a:spLocks noChangeArrowheads="1"/>
          </p:cNvSpPr>
          <p:nvPr/>
        </p:nvSpPr>
        <p:spPr bwMode="auto">
          <a:xfrm>
            <a:off x="2700338" y="6742113"/>
            <a:ext cx="3930650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400" b="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5" y="6742113"/>
            <a:ext cx="71438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 b="1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2560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524625"/>
            <a:ext cx="21605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0"/>
            <a:ext cx="14287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Прямоугольник 13"/>
          <p:cNvSpPr>
            <a:spLocks noChangeArrowheads="1"/>
          </p:cNvSpPr>
          <p:nvPr/>
        </p:nvSpPr>
        <p:spPr bwMode="auto">
          <a:xfrm>
            <a:off x="9861550" y="-119063"/>
            <a:ext cx="2286000" cy="40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200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132138" y="1916113"/>
            <a:ext cx="2952750" cy="194468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953735"/>
                </a:solidFill>
                <a:latin typeface="Calibri" charset="0"/>
              </a:rPr>
              <a:t>Итоговый  класс (подкласс) условий труда на рабочем месте  устанавливают по наиболее высокому классу (подклассу) вредности и (или) опасности одного из имеющихся на рабочем месте вредных и (или) опасных производственных факторов 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443663" y="1844675"/>
            <a:ext cx="2449512" cy="208915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600" b="1">
              <a:solidFill>
                <a:srgbClr val="000000"/>
              </a:solidFill>
              <a:latin typeface="Calibri" charset="0"/>
            </a:endParaRPr>
          </a:p>
          <a:p>
            <a:pPr algn="ctr" eaLnBrk="1" hangingPunct="1"/>
            <a:r>
              <a:rPr lang="ru-RU" altLang="ru-RU" sz="1400" b="1">
                <a:solidFill>
                  <a:schemeClr val="tx2"/>
                </a:solidFill>
                <a:latin typeface="Calibri" charset="0"/>
              </a:rPr>
              <a:t>В случае сочетанного действия 3 и более вредных  (опасных) факторов, отнесенных к подклассу 3.1 вредных условий труда, итоговый класс (подкласс) условий труда относится к подклассу 3.2 вредных условий труда</a:t>
            </a:r>
          </a:p>
          <a:p>
            <a:pPr algn="ctr" eaLnBrk="1" hangingPunct="1"/>
            <a:endParaRPr lang="ru-RU" altLang="ru-RU" sz="1600" b="1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79388" y="1916113"/>
            <a:ext cx="2520950" cy="201771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600" b="1">
              <a:solidFill>
                <a:srgbClr val="000000"/>
              </a:solidFill>
              <a:latin typeface="Calibri" charset="0"/>
            </a:endParaRPr>
          </a:p>
          <a:p>
            <a:pPr algn="ctr" eaLnBrk="1" hangingPunct="1"/>
            <a:r>
              <a:rPr lang="ru-RU" altLang="ru-RU" sz="1400" b="1">
                <a:solidFill>
                  <a:schemeClr val="tx2"/>
                </a:solidFill>
                <a:latin typeface="Calibri" charset="0"/>
              </a:rPr>
              <a:t>В случае сочетанного действия 2 и более вредных (опасных) факторов, отнесенных к подклассам 3.2, 3.3, 3.4 вредных условий труда, итоговый класс (подкласс) повышается на одну степень</a:t>
            </a:r>
          </a:p>
          <a:p>
            <a:pPr algn="ctr" eaLnBrk="1" hangingPunct="1"/>
            <a:endParaRPr lang="ru-RU" altLang="ru-RU" sz="1400" b="1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" name="Блок-схема: альтернативный процесс 12"/>
          <p:cNvSpPr>
            <a:spLocks noChangeArrowheads="1"/>
          </p:cNvSpPr>
          <p:nvPr/>
        </p:nvSpPr>
        <p:spPr bwMode="auto">
          <a:xfrm>
            <a:off x="107950" y="692150"/>
            <a:ext cx="9036050" cy="1008063"/>
          </a:xfrm>
          <a:prstGeom prst="flowChartAlternateProcess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1400" b="1">
                <a:solidFill>
                  <a:srgbClr val="002060"/>
                </a:solidFill>
                <a:latin typeface="Calibri" charset="0"/>
              </a:rPr>
              <a:t>Осуществляется экспертом организации, проводящей специальную оценку условий труда, в зависимости от степени отклонения фактических значений вредных и (или) опасных факторов, полученных по результатам проведения их исследований (испытаний) и измерений, от нормативов (гигиенических нормативов) условий труда и с учетом продолжительности их воздействия на работника в течение рабочего дня (смены)</a:t>
            </a:r>
          </a:p>
        </p:txBody>
      </p:sp>
      <p:sp>
        <p:nvSpPr>
          <p:cNvPr id="14" name="Стрелка вправо 13"/>
          <p:cNvSpPr>
            <a:spLocks noChangeArrowheads="1"/>
          </p:cNvSpPr>
          <p:nvPr/>
        </p:nvSpPr>
        <p:spPr bwMode="auto">
          <a:xfrm>
            <a:off x="5940425" y="2349500"/>
            <a:ext cx="647700" cy="792163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400" b="1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5" name="Стрелка вправо 14"/>
          <p:cNvSpPr>
            <a:spLocks noChangeArrowheads="1"/>
          </p:cNvSpPr>
          <p:nvPr/>
        </p:nvSpPr>
        <p:spPr bwMode="auto">
          <a:xfrm rot="10800000">
            <a:off x="2627313" y="2349500"/>
            <a:ext cx="649287" cy="792163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400" b="1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395288" y="4149725"/>
            <a:ext cx="8497887" cy="863600"/>
          </a:xfrm>
          <a:prstGeom prst="rect">
            <a:avLst/>
          </a:prstGeom>
          <a:solidFill>
            <a:srgbClr val="9BBB59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400">
              <a:latin typeface="Calibri" charset="0"/>
            </a:endParaRPr>
          </a:p>
          <a:p>
            <a:pPr algn="ctr" eaLnBrk="1" hangingPunct="1"/>
            <a:r>
              <a:rPr lang="ru-RU" altLang="ru-RU" sz="1400">
                <a:latin typeface="Calibri" charset="0"/>
              </a:rPr>
              <a:t>При применении работниками эффективных средств индивидуальной защиты, прошедших обязательную сертификацию, класс (подкласс) условий труда может быть снижен комиссией на основании заключения эксперта организации, проводящей специальную оценку условий труда </a:t>
            </a:r>
          </a:p>
          <a:p>
            <a:pPr algn="ctr" eaLnBrk="1" hangingPunct="1"/>
            <a:r>
              <a:rPr lang="ru-RU" altLang="ru-RU" sz="1400" b="1">
                <a:latin typeface="Calibri" charset="0"/>
              </a:rPr>
              <a:t>на одну степень</a:t>
            </a:r>
          </a:p>
          <a:p>
            <a:pPr algn="ctr" eaLnBrk="1" hangingPunct="1"/>
            <a:endParaRPr lang="ru-RU" altLang="ru-RU" sz="1400" b="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395288" y="5949950"/>
            <a:ext cx="8569325" cy="574675"/>
          </a:xfrm>
          <a:prstGeom prst="rect">
            <a:avLst/>
          </a:prstGeom>
          <a:solidFill>
            <a:srgbClr val="9BBB59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400">
              <a:latin typeface="Calibri" charset="0"/>
            </a:endParaRPr>
          </a:p>
          <a:p>
            <a:pPr algn="ctr" eaLnBrk="1" hangingPunct="1"/>
            <a:r>
              <a:rPr lang="ru-RU" altLang="ru-RU" sz="1400">
                <a:latin typeface="Calibri" charset="0"/>
              </a:rPr>
              <a:t>Снижение класса (подкласса) условий труда </a:t>
            </a:r>
            <a:r>
              <a:rPr lang="ru-RU" altLang="ru-RU" sz="1400" b="1">
                <a:latin typeface="Calibri" charset="0"/>
              </a:rPr>
              <a:t>более, чем на одну степень </a:t>
            </a:r>
            <a:r>
              <a:rPr lang="ru-RU" altLang="ru-RU" sz="1400">
                <a:latin typeface="Calibri" charset="0"/>
              </a:rPr>
              <a:t>по согласованию с территориальным органом </a:t>
            </a:r>
            <a:r>
              <a:rPr lang="ru-RU" altLang="ru-RU" sz="1400" b="1">
                <a:latin typeface="Calibri" charset="0"/>
              </a:rPr>
              <a:t>Роспотребнадзора </a:t>
            </a:r>
            <a:endParaRPr lang="ru-RU" altLang="ru-RU" sz="1400">
              <a:latin typeface="Calibri" charset="0"/>
            </a:endParaRPr>
          </a:p>
          <a:p>
            <a:pPr algn="ctr" eaLnBrk="1" hangingPunct="1"/>
            <a:endParaRPr lang="ru-RU" altLang="ru-RU" sz="1400" b="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2195513" y="4941888"/>
            <a:ext cx="1152525" cy="287337"/>
          </a:xfrm>
          <a:prstGeom prst="down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 rot="10800000">
            <a:off x="6804025" y="5732463"/>
            <a:ext cx="1152525" cy="288925"/>
          </a:xfrm>
          <a:prstGeom prst="down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 b="1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15888"/>
            <a:ext cx="8229600" cy="1371600"/>
          </a:xfrm>
        </p:spPr>
        <p:txBody>
          <a:bodyPr anchorCtr="1"/>
          <a:lstStyle/>
          <a:p>
            <a:pPr eaLnBrk="1" hangingPunct="1"/>
            <a:r>
              <a:rPr kumimoji="0" lang="ru-RU" altLang="ru-RU" sz="2800" b="1">
                <a:solidFill>
                  <a:srgbClr val="002060"/>
                </a:solidFill>
              </a:rPr>
              <a:t>ВНЕПЛАНОВАЯ СПЕЦИАЛЬНАЯ ОЦЕНКА УСЛОВИЙ ТРУДА ПРОВОДИТСЯ В СЛУЧАЯХ </a:t>
            </a:r>
            <a:r>
              <a:rPr kumimoji="0" lang="ru-RU" altLang="ru-RU" sz="2400" b="1">
                <a:solidFill>
                  <a:srgbClr val="002060"/>
                </a:solidFill>
              </a:rPr>
              <a:t>(СТ. 17) </a:t>
            </a:r>
            <a:r>
              <a:rPr kumimoji="0" lang="ru-RU" altLang="ru-RU" sz="2800" b="1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700213"/>
            <a:ext cx="8496300" cy="3960812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 typeface="Calibri" charset="0"/>
              <a:buAutoNum type="arabicParenR"/>
            </a:pPr>
            <a:r>
              <a:rPr kumimoji="0" lang="ru-RU" altLang="ru-RU" sz="2800">
                <a:latin typeface="Arial" charset="0"/>
              </a:rPr>
              <a:t>Ввод в эксплуатацию новых рабочих мест</a:t>
            </a:r>
            <a:r>
              <a:rPr kumimoji="0" lang="ru-RU" altLang="ru-RU" sz="2800">
                <a:solidFill>
                  <a:srgbClr val="002060"/>
                </a:solidFill>
                <a:latin typeface="Arial" charset="0"/>
              </a:rPr>
              <a:t>;</a:t>
            </a:r>
          </a:p>
          <a:p>
            <a:pPr marL="457200" indent="-457200" eaLnBrk="1" hangingPunct="1">
              <a:lnSpc>
                <a:spcPct val="80000"/>
              </a:lnSpc>
              <a:buFont typeface="Calibri" charset="0"/>
              <a:buAutoNum type="arabicParenR"/>
            </a:pPr>
            <a:r>
              <a:rPr kumimoji="0" lang="ru-RU" altLang="ru-RU" sz="2800">
                <a:latin typeface="Arial" charset="0"/>
              </a:rPr>
              <a:t>Получение предписания ГИТ</a:t>
            </a:r>
          </a:p>
          <a:p>
            <a:pPr marL="457200" indent="-457200" eaLnBrk="1" hangingPunct="1">
              <a:lnSpc>
                <a:spcPct val="80000"/>
              </a:lnSpc>
              <a:buFont typeface="Calibri" charset="0"/>
              <a:buAutoNum type="arabicParenR"/>
            </a:pPr>
            <a:r>
              <a:rPr kumimoji="0" lang="ru-RU" altLang="ru-RU" sz="2800">
                <a:latin typeface="Arial" charset="0"/>
              </a:rPr>
              <a:t>Изменение технологического процесса, замена производственного оборудования…;</a:t>
            </a:r>
          </a:p>
          <a:p>
            <a:pPr marL="457200" indent="-457200" eaLnBrk="1" hangingPunct="1">
              <a:lnSpc>
                <a:spcPct val="80000"/>
              </a:lnSpc>
              <a:buFont typeface="Calibri" charset="0"/>
              <a:buAutoNum type="arabicParenR"/>
            </a:pPr>
            <a:r>
              <a:rPr kumimoji="0" lang="ru-RU" altLang="ru-RU" sz="2800">
                <a:latin typeface="Arial" charset="0"/>
              </a:rPr>
              <a:t>Изменение состава материалов, сырья…</a:t>
            </a:r>
          </a:p>
          <a:p>
            <a:pPr marL="457200" indent="-457200" eaLnBrk="1" hangingPunct="1">
              <a:lnSpc>
                <a:spcPct val="80000"/>
              </a:lnSpc>
              <a:buFont typeface="Calibri" charset="0"/>
              <a:buAutoNum type="arabicParenR"/>
            </a:pPr>
            <a:r>
              <a:rPr kumimoji="0" lang="ru-RU" altLang="ru-RU" sz="2800">
                <a:latin typeface="Arial" charset="0"/>
              </a:rPr>
              <a:t>Изменения СИЗ  и средств коллективной защиты...</a:t>
            </a:r>
          </a:p>
          <a:p>
            <a:pPr marL="457200" indent="-457200" eaLnBrk="1" hangingPunct="1">
              <a:lnSpc>
                <a:spcPct val="80000"/>
              </a:lnSpc>
              <a:buFont typeface="Calibri" charset="0"/>
              <a:buAutoNum type="arabicParenR"/>
            </a:pPr>
            <a:r>
              <a:rPr kumimoji="0" lang="ru-RU" altLang="ru-RU" sz="2800">
                <a:latin typeface="Arial" charset="0"/>
              </a:rPr>
              <a:t>Несчастный случай, профзаболевание;</a:t>
            </a:r>
          </a:p>
          <a:p>
            <a:pPr marL="457200" indent="-457200" eaLnBrk="1" hangingPunct="1">
              <a:lnSpc>
                <a:spcPct val="80000"/>
              </a:lnSpc>
              <a:buFont typeface="Calibri" charset="0"/>
              <a:buAutoNum type="arabicParenR"/>
            </a:pPr>
            <a:r>
              <a:rPr kumimoji="0" lang="ru-RU" altLang="ru-RU" sz="2800">
                <a:latin typeface="Arial" charset="0"/>
              </a:rPr>
              <a:t>Требование профсоюза или иного представительного органа работников.</a:t>
            </a:r>
          </a:p>
        </p:txBody>
      </p:sp>
      <p:pic>
        <p:nvPicPr>
          <p:cNvPr id="39942" name="Picture 6" descr="MCj028735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300663"/>
            <a:ext cx="16557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63713" y="5949950"/>
            <a:ext cx="41767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2060"/>
                </a:solidFill>
                <a:latin typeface="Calibri" charset="0"/>
              </a:rPr>
              <a:t>…В ТЕЧЕНИЕ 6 МЕСЯЦЕВ </a:t>
            </a:r>
            <a:endParaRPr lang="ru-RU" altLang="ru-RU" sz="2800">
              <a:latin typeface="Calibri" charset="0"/>
            </a:endParaRPr>
          </a:p>
        </p:txBody>
      </p:sp>
      <p:sp>
        <p:nvSpPr>
          <p:cNvPr id="26630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308725"/>
            <a:ext cx="51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fld id="{12316FA9-945B-0F4C-87FD-0A1A3741C096}" type="slidenum">
              <a:rPr lang="ru-RU" altLang="ru-RU" sz="1800">
                <a:solidFill>
                  <a:srgbClr val="626262"/>
                </a:solidFill>
                <a:latin typeface="Arial Black" charset="0"/>
              </a:rPr>
              <a:pPr>
                <a:spcBef>
                  <a:spcPct val="20000"/>
                </a:spcBef>
                <a:buFont typeface="Arial" charset="0"/>
                <a:buNone/>
              </a:pPr>
              <a:t>25</a:t>
            </a:fld>
            <a:endParaRPr lang="ru-RU" altLang="ru-RU" sz="1800">
              <a:solidFill>
                <a:srgbClr val="626262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142339" grpId="0" build="p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853C221-09AF-794B-955B-27398DC521C7}" type="slidenum">
              <a:rPr lang="ru-RU" altLang="ru-RU" sz="1800">
                <a:solidFill>
                  <a:srgbClr val="626262"/>
                </a:solidFill>
                <a:latin typeface="Arial Black" charset="0"/>
              </a:rPr>
              <a:pPr/>
              <a:t>26</a:t>
            </a:fld>
            <a:endParaRPr lang="ru-RU" altLang="ru-RU" sz="1800">
              <a:solidFill>
                <a:srgbClr val="626262"/>
              </a:solidFill>
              <a:latin typeface="Arial Black" charset="0"/>
            </a:endParaRPr>
          </a:p>
        </p:txBody>
      </p:sp>
      <p:sp>
        <p:nvSpPr>
          <p:cNvPr id="27651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04825"/>
          </a:xfrm>
        </p:spPr>
        <p:txBody>
          <a:bodyPr/>
          <a:lstStyle/>
          <a:p>
            <a:pPr eaLnBrk="1" hangingPunct="1"/>
            <a:r>
              <a:rPr kumimoji="0" lang="ru-RU" altLang="ru-RU" sz="2000" b="1">
                <a:solidFill>
                  <a:schemeClr val="tx2"/>
                </a:solidFill>
                <a:latin typeface="Helios" charset="0"/>
              </a:rPr>
              <a:t>РЕЗУЛЬТАТЫ СПЕЦИАЛЬНОЙ ОЦЕНКИ УСЛОВИЙ ТРУДА </a:t>
            </a:r>
            <a:r>
              <a:rPr kumimoji="0" lang="ru-RU" altLang="ru-RU" sz="1600" b="1">
                <a:solidFill>
                  <a:schemeClr val="tx2"/>
                </a:solidFill>
                <a:latin typeface="Helios" charset="0"/>
              </a:rPr>
              <a:t>(ст.15)</a:t>
            </a:r>
          </a:p>
        </p:txBody>
      </p:sp>
      <p:pic>
        <p:nvPicPr>
          <p:cNvPr id="2765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64288"/>
            <a:ext cx="1800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Прямоугольник 7"/>
          <p:cNvSpPr>
            <a:spLocks noChangeArrowheads="1"/>
          </p:cNvSpPr>
          <p:nvPr/>
        </p:nvSpPr>
        <p:spPr bwMode="auto">
          <a:xfrm>
            <a:off x="2700338" y="6742113"/>
            <a:ext cx="3930650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400" b="1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2765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0"/>
            <a:ext cx="14287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588125" y="6742113"/>
            <a:ext cx="71438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9750" y="1700213"/>
            <a:ext cx="8280400" cy="24495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AutoNum type="arabicParenR"/>
            </a:pPr>
            <a:r>
              <a:rPr lang="ru-RU" altLang="ru-RU" sz="1400">
                <a:latin typeface="Calibri" charset="0"/>
              </a:rPr>
              <a:t>Сведения об организации, проводящей специальную оценку условий труда</a:t>
            </a:r>
          </a:p>
          <a:p>
            <a:pPr eaLnBrk="1" hangingPunct="1">
              <a:buFontTx/>
              <a:buAutoNum type="arabicParenR"/>
            </a:pPr>
            <a:r>
              <a:rPr lang="ru-RU" altLang="ru-RU" sz="1400">
                <a:latin typeface="Calibri" charset="0"/>
              </a:rPr>
              <a:t>Перечень рабочих мест, на которых проводилась специальная оценка условий труда, с указанием идентифицированных потенциально вредных (опасных) факторов </a:t>
            </a:r>
          </a:p>
          <a:p>
            <a:pPr eaLnBrk="1" hangingPunct="1">
              <a:buFontTx/>
              <a:buAutoNum type="arabicParenR"/>
            </a:pPr>
            <a:r>
              <a:rPr lang="ru-RU" altLang="ru-RU" sz="1400">
                <a:latin typeface="Calibri" charset="0"/>
              </a:rPr>
              <a:t>Карты специальной оценки условий труда</a:t>
            </a:r>
          </a:p>
          <a:p>
            <a:pPr eaLnBrk="1" hangingPunct="1">
              <a:buFontTx/>
              <a:buAutoNum type="arabicParenR"/>
            </a:pPr>
            <a:r>
              <a:rPr lang="ru-RU" altLang="ru-RU" sz="1400">
                <a:latin typeface="Calibri" charset="0"/>
              </a:rPr>
              <a:t>Протоколы измерений  в. о. п. факторов, т. н. т. п. </a:t>
            </a:r>
          </a:p>
          <a:p>
            <a:pPr eaLnBrk="1" hangingPunct="1">
              <a:buFontTx/>
              <a:buAutoNum type="arabicParenR"/>
            </a:pPr>
            <a:r>
              <a:rPr lang="ru-RU" altLang="ru-RU" sz="1400">
                <a:latin typeface="Calibri" charset="0"/>
              </a:rPr>
              <a:t>Протоколы оценки эффективности средств индивидуальной защиты</a:t>
            </a:r>
          </a:p>
          <a:p>
            <a:pPr eaLnBrk="1" hangingPunct="1">
              <a:buFontTx/>
              <a:buAutoNum type="arabicParenR"/>
            </a:pPr>
            <a:r>
              <a:rPr lang="ru-RU" altLang="ru-RU" sz="1400">
                <a:latin typeface="Calibri" charset="0"/>
              </a:rPr>
              <a:t>Протокол комиссии, содержащий решение о невозможности проведения исследований (испытаний)…</a:t>
            </a:r>
          </a:p>
          <a:p>
            <a:pPr eaLnBrk="1" hangingPunct="1">
              <a:buFontTx/>
              <a:buAutoNum type="arabicParenR"/>
            </a:pPr>
            <a:r>
              <a:rPr lang="ru-RU" altLang="ru-RU" sz="1400">
                <a:latin typeface="Calibri" charset="0"/>
              </a:rPr>
              <a:t>Сводную ведомость результатов специальной оценки условий труда</a:t>
            </a:r>
          </a:p>
          <a:p>
            <a:pPr eaLnBrk="1" hangingPunct="1">
              <a:buFontTx/>
              <a:buAutoNum type="arabicParenR"/>
            </a:pPr>
            <a:r>
              <a:rPr lang="ru-RU" altLang="ru-RU" sz="1400">
                <a:latin typeface="Calibri" charset="0"/>
              </a:rPr>
              <a:t>Перечень мероприятий по улучшению условий труда и охраны труда работников</a:t>
            </a:r>
          </a:p>
          <a:p>
            <a:pPr eaLnBrk="1" hangingPunct="1">
              <a:buFontTx/>
              <a:buAutoNum type="arabicParenR"/>
            </a:pPr>
            <a:r>
              <a:rPr lang="ru-RU" altLang="ru-RU" sz="1400">
                <a:latin typeface="Calibri" charset="0"/>
              </a:rPr>
              <a:t>Заключение эксперта</a:t>
            </a:r>
          </a:p>
          <a:p>
            <a:pPr eaLnBrk="1" hangingPunct="1"/>
            <a:endParaRPr lang="ru-RU" altLang="ru-RU" sz="1600">
              <a:latin typeface="Calibri" charset="0"/>
            </a:endParaRPr>
          </a:p>
        </p:txBody>
      </p:sp>
      <p:sp>
        <p:nvSpPr>
          <p:cNvPr id="21" name="Выноска со стрелкой вниз 20"/>
          <p:cNvSpPr/>
          <p:nvPr/>
        </p:nvSpPr>
        <p:spPr>
          <a:xfrm>
            <a:off x="684213" y="836613"/>
            <a:ext cx="7920037" cy="863600"/>
          </a:xfrm>
          <a:prstGeom prst="downArrowCallou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bg1"/>
                </a:solidFill>
                <a:latin typeface="Calibri" charset="0"/>
              </a:rPr>
              <a:t>Отчет по результатам специальной оценки условий труда включает</a:t>
            </a:r>
          </a:p>
        </p:txBody>
      </p:sp>
      <p:sp>
        <p:nvSpPr>
          <p:cNvPr id="22" name="Выноска со стрелкой вверх 21"/>
          <p:cNvSpPr/>
          <p:nvPr/>
        </p:nvSpPr>
        <p:spPr>
          <a:xfrm>
            <a:off x="684213" y="4149725"/>
            <a:ext cx="7991475" cy="935038"/>
          </a:xfrm>
          <a:prstGeom prst="upArrowCallou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bg1"/>
                </a:solidFill>
                <a:latin typeface="Calibri" charset="0"/>
              </a:rPr>
              <a:t>Отчет подписывается всеми членами комиссии и утверждается председателем комиссии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3850" y="5229225"/>
            <a:ext cx="8640763" cy="10795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Calibri" charset="0"/>
              </a:rPr>
              <a:t>Работодатель организует ознакомление работника с результатами специальной оценки условий труда на его рабочем месте под роспись в срок не позднее тридцати календарных дней со дня утверждения отчета комиссии, не считая периода временной нетрудоспособности работника, нахождения его в отпуске или в командировке</a:t>
            </a:r>
          </a:p>
        </p:txBody>
      </p:sp>
      <p:pic>
        <p:nvPicPr>
          <p:cNvPr id="12" name="Picture 5" descr="MCj0239011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924175"/>
            <a:ext cx="12239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Documents and Settings\Администратор\Local Settings\Temporary Internet Files\Content.IE5\JOL3UKK9\MP900401797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092825"/>
            <a:ext cx="11477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ADD72B8-1D42-7645-AD95-BCC530F752D5}" type="slidenum">
              <a:rPr lang="ru-RU" altLang="ru-RU">
                <a:solidFill>
                  <a:srgbClr val="898989"/>
                </a:solidFill>
                <a:latin typeface="Calibri" charset="0"/>
              </a:rPr>
              <a:pPr/>
              <a:t>27</a:t>
            </a:fld>
            <a:endParaRPr lang="ru-RU" altLang="ru-RU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>
                <a:solidFill>
                  <a:srgbClr val="C00000"/>
                </a:solidFill>
              </a:rPr>
              <a:t>п. 602 приказа Минкультуры России от 25.08.2010 № 558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362950" cy="4111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b="1"/>
              <a:t>Документы об аттестации рабочих мест по условиям труда (положения, протоколы, решения, предложения заключения, перечни стандартов и норм, перечни рабочих мест, обоснования, данные, информации, ведомости рабочих мест, карты аттестации рабочих мест, планы) хранятся 45 лет.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>
                <a:solidFill>
                  <a:schemeClr val="tx2"/>
                </a:solidFill>
              </a:rPr>
              <a:t>При тяжелых, вредных и </a:t>
            </a:r>
            <a:br>
              <a:rPr lang="ru-RU" altLang="ru-RU" sz="2800" b="1">
                <a:solidFill>
                  <a:schemeClr val="tx2"/>
                </a:solidFill>
              </a:rPr>
            </a:br>
            <a:r>
              <a:rPr lang="ru-RU" altLang="ru-RU" sz="2800" b="1">
                <a:solidFill>
                  <a:schemeClr val="tx2"/>
                </a:solidFill>
              </a:rPr>
              <a:t>опасных условиях труда </a:t>
            </a:r>
            <a:br>
              <a:rPr lang="ru-RU" altLang="ru-RU" sz="2800" b="1">
                <a:solidFill>
                  <a:schemeClr val="tx2"/>
                </a:solidFill>
              </a:rPr>
            </a:br>
            <a:r>
              <a:rPr lang="ru-RU" altLang="ru-RU" sz="2800" b="1">
                <a:solidFill>
                  <a:schemeClr val="tx2"/>
                </a:solidFill>
              </a:rPr>
              <a:t>– 75 лет.</a:t>
            </a:r>
          </a:p>
        </p:txBody>
      </p:sp>
      <p:pic>
        <p:nvPicPr>
          <p:cNvPr id="28677" name="Picture 5" descr="MC90023352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437063"/>
            <a:ext cx="201136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fld id="{F46ECD62-B77A-EE44-99EC-1FE63DA98332}" type="slidenum">
              <a:rPr lang="ru-RU" altLang="ru-RU" sz="1800">
                <a:solidFill>
                  <a:srgbClr val="626262"/>
                </a:solidFill>
                <a:latin typeface="Arial Black" charset="0"/>
              </a:rPr>
              <a:pPr>
                <a:spcBef>
                  <a:spcPct val="20000"/>
                </a:spcBef>
              </a:pPr>
              <a:t>28</a:t>
            </a:fld>
            <a:endParaRPr lang="ru-RU" altLang="ru-RU" sz="1800">
              <a:solidFill>
                <a:srgbClr val="626262"/>
              </a:solidFill>
              <a:latin typeface="Arial Black" charset="0"/>
            </a:endParaRPr>
          </a:p>
        </p:txBody>
      </p:sp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497888" cy="706437"/>
          </a:xfrm>
        </p:spPr>
        <p:txBody>
          <a:bodyPr/>
          <a:lstStyle/>
          <a:p>
            <a:r>
              <a:rPr lang="ru-RU" altLang="ru-RU" sz="2000" b="1">
                <a:solidFill>
                  <a:schemeClr val="tx2"/>
                </a:solidFill>
              </a:rPr>
              <a:t>ПЕРЕДАЧА РЕЗУЛЬТАТОВ ПРОВЕДЕНИЯ СПЕЦИАЛЬНОЙ ОЦЕНКИ УСЛОВИЙ ТРУДА В ИНФОРМАЦИОННУЮ СИСТЕМУ УЧЕТА </a:t>
            </a:r>
            <a:r>
              <a:rPr lang="ru-RU" altLang="ru-RU" sz="2000" b="1">
                <a:solidFill>
                  <a:srgbClr val="C00000"/>
                </a:solidFill>
              </a:rPr>
              <a:t>с 01.01.2016 г.</a:t>
            </a:r>
          </a:p>
        </p:txBody>
      </p:sp>
      <p:pic>
        <p:nvPicPr>
          <p:cNvPr id="29700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64288"/>
            <a:ext cx="1800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Прямоугольник 7"/>
          <p:cNvSpPr>
            <a:spLocks noChangeArrowheads="1"/>
          </p:cNvSpPr>
          <p:nvPr/>
        </p:nvSpPr>
        <p:spPr bwMode="auto">
          <a:xfrm>
            <a:off x="2700338" y="6742113"/>
            <a:ext cx="3930650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400" b="1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2970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0"/>
            <a:ext cx="14287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6156325" y="836613"/>
            <a:ext cx="2808288" cy="5184775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chemeClr val="bg1"/>
                </a:solidFill>
                <a:latin typeface="Calibri" charset="0"/>
              </a:rPr>
              <a:t>Федеральная государственная информационная система учета результатов специальной оценки условий труда</a:t>
            </a:r>
            <a:endParaRPr lang="ru-RU" altLang="ru-RU" sz="2400" b="1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88125" y="6742113"/>
            <a:ext cx="71438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79388" y="1268413"/>
            <a:ext cx="2089150" cy="46815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Calibri" charset="0"/>
              </a:rPr>
              <a:t>Организации, проводящие специальную оценку условий труда</a:t>
            </a:r>
          </a:p>
        </p:txBody>
      </p:sp>
      <p:sp>
        <p:nvSpPr>
          <p:cNvPr id="42" name="Стрелка вправо 41"/>
          <p:cNvSpPr/>
          <p:nvPr/>
        </p:nvSpPr>
        <p:spPr>
          <a:xfrm>
            <a:off x="2987675" y="908050"/>
            <a:ext cx="2808288" cy="1800225"/>
          </a:xfrm>
          <a:prstGeom prst="righ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FFFFFF"/>
                </a:solidFill>
                <a:latin typeface="Calibri" charset="0"/>
              </a:rPr>
              <a:t>сведения о работодателе</a:t>
            </a:r>
          </a:p>
        </p:txBody>
      </p:sp>
      <p:sp>
        <p:nvSpPr>
          <p:cNvPr id="43" name="Стрелка вправо 42"/>
          <p:cNvSpPr/>
          <p:nvPr/>
        </p:nvSpPr>
        <p:spPr>
          <a:xfrm>
            <a:off x="2627313" y="2852738"/>
            <a:ext cx="2808287" cy="1800225"/>
          </a:xfrm>
          <a:prstGeom prst="righ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FFFFFF"/>
                </a:solidFill>
                <a:latin typeface="Calibri" charset="0"/>
              </a:rPr>
              <a:t>сведения о рабочем месте</a:t>
            </a:r>
          </a:p>
        </p:txBody>
      </p:sp>
      <p:sp>
        <p:nvSpPr>
          <p:cNvPr id="50" name="Стрелка вправо 49"/>
          <p:cNvSpPr/>
          <p:nvPr/>
        </p:nvSpPr>
        <p:spPr>
          <a:xfrm>
            <a:off x="3059113" y="4581525"/>
            <a:ext cx="2808287" cy="1873250"/>
          </a:xfrm>
          <a:prstGeom prst="righ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FFFFFF"/>
                </a:solidFill>
                <a:latin typeface="Calibri" charset="0"/>
              </a:rPr>
              <a:t>сведения об организации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867400" y="4941888"/>
            <a:ext cx="3025775" cy="1384300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C00000"/>
                </a:solidFill>
                <a:latin typeface="Calibri" charset="0"/>
              </a:rPr>
              <a:t>До 01.01.2016 г.  - передача  результатов СОУТ осуществляется в Роструд в соответствии с Порядком передачи результатов проведения специальной оценки условий труда, утвержденным Минтрудом России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fld id="{BA793F86-8645-2347-973B-852BA281309B}" type="slidenum">
              <a:rPr lang="ru-RU" altLang="ru-RU" sz="1800">
                <a:solidFill>
                  <a:srgbClr val="626262"/>
                </a:solidFill>
                <a:latin typeface="Arial Black" charset="0"/>
              </a:rPr>
              <a:pPr>
                <a:spcBef>
                  <a:spcPct val="20000"/>
                </a:spcBef>
              </a:pPr>
              <a:t>29</a:t>
            </a:fld>
            <a:endParaRPr lang="ru-RU" altLang="ru-RU" sz="1800">
              <a:solidFill>
                <a:srgbClr val="626262"/>
              </a:solidFill>
              <a:latin typeface="Arial Black" charset="0"/>
            </a:endParaRPr>
          </a:p>
        </p:txBody>
      </p:sp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6048375" cy="706437"/>
          </a:xfrm>
        </p:spPr>
        <p:txBody>
          <a:bodyPr/>
          <a:lstStyle/>
          <a:p>
            <a:pPr eaLnBrk="1" hangingPunct="1"/>
            <a:r>
              <a:rPr kumimoji="0" lang="ru-RU" altLang="ru-RU" sz="2000" b="1">
                <a:solidFill>
                  <a:schemeClr val="tx2"/>
                </a:solidFill>
                <a:latin typeface="Helios" charset="0"/>
              </a:rPr>
              <a:t>ИНФОРМАЦИОННАЯ СИСТЕМА УЧЕТА (ст. 18)</a:t>
            </a:r>
          </a:p>
        </p:txBody>
      </p:sp>
      <p:pic>
        <p:nvPicPr>
          <p:cNvPr id="3072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64288"/>
            <a:ext cx="1800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Прямоугольник 7"/>
          <p:cNvSpPr>
            <a:spLocks noChangeArrowheads="1"/>
          </p:cNvSpPr>
          <p:nvPr/>
        </p:nvSpPr>
        <p:spPr bwMode="auto">
          <a:xfrm>
            <a:off x="2700338" y="6742113"/>
            <a:ext cx="3930650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400" b="1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3072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0"/>
            <a:ext cx="14287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Скругленный прямоугольник 25"/>
          <p:cNvSpPr>
            <a:spLocks noChangeArrowheads="1"/>
          </p:cNvSpPr>
          <p:nvPr/>
        </p:nvSpPr>
        <p:spPr bwMode="auto">
          <a:xfrm>
            <a:off x="3419475" y="2708275"/>
            <a:ext cx="3024188" cy="12969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Calibri" charset="0"/>
              </a:rPr>
              <a:t>Федеральная государственная информационная система учета результатов проведения  специальной оценки условий труда</a:t>
            </a:r>
          </a:p>
        </p:txBody>
      </p:sp>
      <p:sp>
        <p:nvSpPr>
          <p:cNvPr id="28" name="Скругленный прямоугольник 27"/>
          <p:cNvSpPr>
            <a:spLocks noChangeArrowheads="1"/>
          </p:cNvSpPr>
          <p:nvPr/>
        </p:nvSpPr>
        <p:spPr bwMode="auto">
          <a:xfrm>
            <a:off x="3348038" y="981075"/>
            <a:ext cx="3095625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0000"/>
                </a:solidFill>
                <a:latin typeface="Calibri" charset="0"/>
              </a:rPr>
              <a:t>Минтруд России</a:t>
            </a:r>
          </a:p>
        </p:txBody>
      </p:sp>
      <p:sp>
        <p:nvSpPr>
          <p:cNvPr id="29" name="Скругленный прямоугольник 28"/>
          <p:cNvSpPr>
            <a:spLocks noChangeArrowheads="1"/>
          </p:cNvSpPr>
          <p:nvPr/>
        </p:nvSpPr>
        <p:spPr bwMode="auto">
          <a:xfrm>
            <a:off x="323850" y="908050"/>
            <a:ext cx="2663825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0000"/>
                </a:solidFill>
                <a:latin typeface="Calibri" charset="0"/>
              </a:rPr>
              <a:t>Пенсионный фонд Российской Федерации</a:t>
            </a:r>
          </a:p>
        </p:txBody>
      </p:sp>
      <p:sp>
        <p:nvSpPr>
          <p:cNvPr id="30" name="Скругленный прямоугольник 29"/>
          <p:cNvSpPr>
            <a:spLocks noChangeArrowheads="1"/>
          </p:cNvSpPr>
          <p:nvPr/>
        </p:nvSpPr>
        <p:spPr bwMode="auto">
          <a:xfrm>
            <a:off x="250825" y="2781300"/>
            <a:ext cx="2663825" cy="1081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162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FFFFFF"/>
                </a:solidFill>
                <a:latin typeface="Calibri" charset="0"/>
              </a:rPr>
              <a:t>Индивидуальный (персонифицированный) учет в системе обязательного пенсионного страхования</a:t>
            </a:r>
          </a:p>
        </p:txBody>
      </p:sp>
      <p:sp>
        <p:nvSpPr>
          <p:cNvPr id="31" name="Скругленный прямоугольник 30"/>
          <p:cNvSpPr>
            <a:spLocks noChangeArrowheads="1"/>
          </p:cNvSpPr>
          <p:nvPr/>
        </p:nvSpPr>
        <p:spPr bwMode="auto">
          <a:xfrm>
            <a:off x="7092950" y="2060575"/>
            <a:ext cx="1800225" cy="1081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0000"/>
                </a:solidFill>
                <a:latin typeface="Calibri" charset="0"/>
              </a:rPr>
              <a:t>Федеральная служба по труду и занятости</a:t>
            </a:r>
          </a:p>
        </p:txBody>
      </p:sp>
      <p:sp>
        <p:nvSpPr>
          <p:cNvPr id="32" name="Скругленный прямоугольник 31"/>
          <p:cNvSpPr>
            <a:spLocks noChangeArrowheads="1"/>
          </p:cNvSpPr>
          <p:nvPr/>
        </p:nvSpPr>
        <p:spPr bwMode="auto">
          <a:xfrm>
            <a:off x="7019925" y="549275"/>
            <a:ext cx="1800225" cy="12969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0000"/>
                </a:solidFill>
                <a:latin typeface="Calibri" charset="0"/>
              </a:rPr>
              <a:t>Фонд социального страхования Российской Федерации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476375" y="4652963"/>
            <a:ext cx="1943100" cy="93503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0000"/>
                </a:solidFill>
                <a:latin typeface="Calibri" charset="0"/>
              </a:rPr>
              <a:t>Организации, проводящие специальную оценку условий труда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771775" y="5013325"/>
            <a:ext cx="1943100" cy="93503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0000"/>
                </a:solidFill>
                <a:latin typeface="Calibri" charset="0"/>
              </a:rPr>
              <a:t>Организации, проводящие специальную оценку условий труда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213225" y="5230813"/>
            <a:ext cx="1943100" cy="93503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0000"/>
                </a:solidFill>
                <a:latin typeface="Calibri" charset="0"/>
              </a:rPr>
              <a:t>Организации, проводящие специальную оценку условий труда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435600" y="4941888"/>
            <a:ext cx="1943100" cy="93503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0000"/>
                </a:solidFill>
                <a:latin typeface="Calibri" charset="0"/>
              </a:rPr>
              <a:t>Организации, проводящие специальную оценку условий труда</a:t>
            </a: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1403350" y="1989138"/>
            <a:ext cx="0" cy="576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4643438" y="1916113"/>
            <a:ext cx="0" cy="720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2987675" y="3141663"/>
            <a:ext cx="433388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>
            <a:off x="2916238" y="3644900"/>
            <a:ext cx="431800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V="1">
            <a:off x="6372225" y="1989138"/>
            <a:ext cx="576263" cy="503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V="1">
            <a:off x="6516688" y="2852738"/>
            <a:ext cx="503237" cy="73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V="1">
            <a:off x="1979613" y="4149725"/>
            <a:ext cx="1728787" cy="93662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V="1">
            <a:off x="4211638" y="4076700"/>
            <a:ext cx="73025" cy="93662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H="1" flipV="1">
            <a:off x="5580063" y="4076700"/>
            <a:ext cx="0" cy="93662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H="1" flipV="1">
            <a:off x="6300788" y="4149725"/>
            <a:ext cx="935037" cy="93503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6588125" y="6742113"/>
            <a:ext cx="71438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 b="1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5076825" y="1916113"/>
            <a:ext cx="0" cy="720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1835150" y="1989138"/>
            <a:ext cx="0" cy="576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6516688" y="3644900"/>
            <a:ext cx="576262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>
            <a:spLocks noChangeArrowheads="1"/>
          </p:cNvSpPr>
          <p:nvPr/>
        </p:nvSpPr>
        <p:spPr bwMode="auto">
          <a:xfrm>
            <a:off x="7164388" y="3284538"/>
            <a:ext cx="1800225" cy="15843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0000"/>
                </a:solidFill>
                <a:latin typeface="Calibri" charset="0"/>
              </a:rPr>
              <a:t>Федеральная служба по надзору в сфере защиты прав потребителей и благополучия человека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060700" y="6259513"/>
            <a:ext cx="4032250" cy="338137"/>
          </a:xfrm>
          <a:prstGeom prst="rect">
            <a:avLst/>
          </a:prstGeom>
          <a:gradFill rotWithShape="1">
            <a:gsLst>
              <a:gs pos="0">
                <a:srgbClr val="9B2D2A"/>
              </a:gs>
              <a:gs pos="80000">
                <a:srgbClr val="CB3D3A"/>
              </a:gs>
              <a:gs pos="100000">
                <a:srgbClr val="CE3B37"/>
              </a:gs>
            </a:gsLst>
            <a:lin ang="16200000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i="1">
                <a:solidFill>
                  <a:schemeClr val="bg1"/>
                </a:solidFill>
                <a:latin typeface="Calibri" charset="0"/>
              </a:rPr>
              <a:t>Вводится в действие с 1 января 2016 г.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227763" y="5157788"/>
            <a:ext cx="1943100" cy="93503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0000"/>
                </a:solidFill>
                <a:latin typeface="Calibri" charset="0"/>
              </a:rPr>
              <a:t>Организации, проводящие специальную оценку условий труда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092950" y="5373688"/>
            <a:ext cx="1943100" cy="93503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0000"/>
                </a:solidFill>
                <a:latin typeface="Calibri" charset="0"/>
              </a:rPr>
              <a:t>Организации, проводящие специальную оценку условий труда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492500" y="4724400"/>
            <a:ext cx="1943100" cy="93503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0000"/>
                </a:solidFill>
                <a:latin typeface="Calibri" charset="0"/>
              </a:rPr>
              <a:t>Организации, проводящие специальную оценку условий труда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95288" y="4365625"/>
            <a:ext cx="1943100" cy="93503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0000"/>
                </a:solidFill>
                <a:latin typeface="Calibri" charset="0"/>
              </a:rPr>
              <a:t>Организации, проводящие специальную оценку условий труда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79388" y="5086350"/>
            <a:ext cx="1943100" cy="93503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0000"/>
                </a:solidFill>
                <a:latin typeface="Calibri" charset="0"/>
              </a:rPr>
              <a:t>Организации, проводящие специальную оценку условий труда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476375" y="5229225"/>
            <a:ext cx="1943100" cy="93503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0000"/>
                </a:solidFill>
                <a:latin typeface="Calibri" charset="0"/>
              </a:rPr>
              <a:t>Организации, проводящие специальную оценку условий труда</a:t>
            </a:r>
          </a:p>
        </p:txBody>
      </p:sp>
      <p:pic>
        <p:nvPicPr>
          <p:cNvPr id="55" name="Picture 5" descr="MCj0239011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268413"/>
            <a:ext cx="148907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356350"/>
            <a:ext cx="51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fld id="{BAA6E7D4-1D2C-AB4C-832B-F16375156209}" type="slidenum">
              <a:rPr lang="ru-RU" altLang="ru-RU" sz="1800">
                <a:solidFill>
                  <a:srgbClr val="626262"/>
                </a:solidFill>
                <a:latin typeface="Arial Black" charset="0"/>
              </a:rPr>
              <a:pPr>
                <a:spcBef>
                  <a:spcPct val="20000"/>
                </a:spcBef>
                <a:buFont typeface="Arial" charset="0"/>
                <a:buNone/>
              </a:pPr>
              <a:t>3</a:t>
            </a:fld>
            <a:endParaRPr lang="ru-RU" altLang="ru-RU" sz="1800">
              <a:solidFill>
                <a:srgbClr val="626262"/>
              </a:solidFill>
              <a:latin typeface="Arial Black" charset="0"/>
            </a:endParaRPr>
          </a:p>
        </p:txBody>
      </p:sp>
      <p:sp>
        <p:nvSpPr>
          <p:cNvPr id="4099" name="Заголовок 1"/>
          <p:cNvSpPr>
            <a:spLocks/>
          </p:cNvSpPr>
          <p:nvPr/>
        </p:nvSpPr>
        <p:spPr bwMode="auto">
          <a:xfrm>
            <a:off x="287338" y="549275"/>
            <a:ext cx="88566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tx2"/>
                </a:solidFill>
                <a:latin typeface="Helios" charset="0"/>
              </a:rPr>
              <a:t>ЭКОНОМИЧЕСКИЕ ЗАТРАТЫ, СВЯЗАННЫЕ С НЕБЛАГОПРИЯТНЫМИ УСЛОВИЯМИ ТРУДА В 2013 ГОДУ</a:t>
            </a:r>
          </a:p>
        </p:txBody>
      </p:sp>
      <p:sp>
        <p:nvSpPr>
          <p:cNvPr id="4100" name="Прямоугольник 7"/>
          <p:cNvSpPr>
            <a:spLocks noChangeArrowheads="1"/>
          </p:cNvSpPr>
          <p:nvPr/>
        </p:nvSpPr>
        <p:spPr bwMode="auto">
          <a:xfrm>
            <a:off x="2700338" y="6742113"/>
            <a:ext cx="3930650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400" b="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5" y="6742113"/>
            <a:ext cx="71438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 b="1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410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64288"/>
            <a:ext cx="1800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0"/>
            <a:ext cx="14287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Прямоугольник 22"/>
          <p:cNvSpPr>
            <a:spLocks noChangeArrowheads="1"/>
          </p:cNvSpPr>
          <p:nvPr/>
        </p:nvSpPr>
        <p:spPr bwMode="auto">
          <a:xfrm>
            <a:off x="2916238" y="2349500"/>
            <a:ext cx="17272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800" b="1">
                <a:solidFill>
                  <a:srgbClr val="23538D"/>
                </a:solidFill>
              </a:rPr>
              <a:t>154,6</a:t>
            </a:r>
            <a:r>
              <a:rPr lang="ru-RU" altLang="ru-RU" sz="5000" b="1">
                <a:solidFill>
                  <a:schemeClr val="tx2"/>
                </a:solidFill>
              </a:rPr>
              <a:t> </a:t>
            </a:r>
            <a:r>
              <a:rPr lang="ru-RU" altLang="ru-RU" sz="1200" b="1">
                <a:solidFill>
                  <a:schemeClr val="tx2"/>
                </a:solidFill>
              </a:rPr>
              <a:t> млрд. рублей</a:t>
            </a:r>
          </a:p>
          <a:p>
            <a:pPr algn="ctr" eaLnBrk="1" hangingPunct="1"/>
            <a:r>
              <a:rPr lang="ru-RU" altLang="ru-RU" sz="1200" b="1">
                <a:solidFill>
                  <a:schemeClr val="tx2"/>
                </a:solidFill>
              </a:rPr>
              <a:t> </a:t>
            </a:r>
            <a:endParaRPr lang="ru-RU" altLang="ru-RU" sz="1200"/>
          </a:p>
        </p:txBody>
      </p:sp>
      <p:sp>
        <p:nvSpPr>
          <p:cNvPr id="19" name="Нашивка 18"/>
          <p:cNvSpPr/>
          <p:nvPr/>
        </p:nvSpPr>
        <p:spPr>
          <a:xfrm>
            <a:off x="4356100" y="2060575"/>
            <a:ext cx="719138" cy="2520950"/>
          </a:xfrm>
          <a:prstGeom prst="chevron">
            <a:avLst>
              <a:gd name="adj" fmla="val 59259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 b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106" name="Прямоугольник 36"/>
          <p:cNvSpPr>
            <a:spLocks noChangeArrowheads="1"/>
          </p:cNvSpPr>
          <p:nvPr/>
        </p:nvSpPr>
        <p:spPr bwMode="auto">
          <a:xfrm>
            <a:off x="250825" y="1916113"/>
            <a:ext cx="28082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668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10668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0668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0668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0668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altLang="ru-RU" sz="2400" b="1">
                <a:solidFill>
                  <a:schemeClr val="tx2"/>
                </a:solidFill>
              </a:rPr>
              <a:t>Затраты работодателей</a:t>
            </a:r>
          </a:p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altLang="ru-RU" sz="1400" b="1">
                <a:solidFill>
                  <a:schemeClr val="tx2"/>
                </a:solidFill>
              </a:rPr>
              <a:t>(</a:t>
            </a:r>
            <a:r>
              <a:rPr lang="ru-RU" altLang="ru-RU" sz="1400" b="1">
                <a:solidFill>
                  <a:srgbClr val="23538D"/>
                </a:solidFill>
              </a:rPr>
              <a:t>включая фактические расходы на компенсации и средства индивидуальной защиты работникам, занятым на тяжелых работах, работах с вредными и (или) опасными условиями труда)</a:t>
            </a:r>
          </a:p>
        </p:txBody>
      </p:sp>
      <p:sp>
        <p:nvSpPr>
          <p:cNvPr id="4107" name="Прямоугольник 22"/>
          <p:cNvSpPr>
            <a:spLocks noChangeArrowheads="1"/>
          </p:cNvSpPr>
          <p:nvPr/>
        </p:nvSpPr>
        <p:spPr bwMode="auto">
          <a:xfrm>
            <a:off x="5076825" y="2276475"/>
            <a:ext cx="1535113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5000" b="1">
                <a:solidFill>
                  <a:srgbClr val="953735"/>
                </a:solidFill>
              </a:rPr>
              <a:t>1,86</a:t>
            </a:r>
          </a:p>
          <a:p>
            <a:pPr algn="ctr" eaLnBrk="1" hangingPunct="1"/>
            <a:r>
              <a:rPr lang="ru-RU" altLang="ru-RU" sz="1200" b="1">
                <a:solidFill>
                  <a:schemeClr val="tx2"/>
                </a:solidFill>
              </a:rPr>
              <a:t>трлн.  рублей </a:t>
            </a:r>
            <a:endParaRPr lang="ru-RU" altLang="ru-RU" sz="1200"/>
          </a:p>
        </p:txBody>
      </p:sp>
      <p:sp>
        <p:nvSpPr>
          <p:cNvPr id="4108" name="Прямоугольник 24"/>
          <p:cNvSpPr>
            <a:spLocks noChangeArrowheads="1"/>
          </p:cNvSpPr>
          <p:nvPr/>
        </p:nvSpPr>
        <p:spPr bwMode="auto">
          <a:xfrm>
            <a:off x="4787900" y="3429000"/>
            <a:ext cx="2233613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5000" b="1">
                <a:solidFill>
                  <a:srgbClr val="953735"/>
                </a:solidFill>
              </a:rPr>
              <a:t>2,8</a:t>
            </a:r>
            <a:r>
              <a:rPr lang="ru-RU" altLang="ru-RU" sz="1200" b="1">
                <a:solidFill>
                  <a:schemeClr val="tx2"/>
                </a:solidFill>
              </a:rPr>
              <a:t> %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1200" b="1">
                <a:solidFill>
                  <a:schemeClr val="tx2"/>
                </a:solidFill>
              </a:rPr>
              <a:t>от ВВП</a:t>
            </a:r>
          </a:p>
          <a:p>
            <a:pPr eaLnBrk="1" hangingPunct="1"/>
            <a:endParaRPr lang="ru-RU" altLang="ru-RU" sz="120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5148263" y="3357563"/>
            <a:ext cx="1441450" cy="0"/>
          </a:xfrm>
          <a:prstGeom prst="line">
            <a:avLst/>
          </a:prstGeom>
          <a:ln w="22225" cmpd="dbl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0" name="Прямоугольник 36"/>
          <p:cNvSpPr>
            <a:spLocks noChangeArrowheads="1"/>
          </p:cNvSpPr>
          <p:nvPr/>
        </p:nvSpPr>
        <p:spPr bwMode="auto">
          <a:xfrm>
            <a:off x="6516688" y="1700213"/>
            <a:ext cx="2519362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668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10668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0668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0668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0668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altLang="ru-RU" sz="2400" b="1">
                <a:solidFill>
                  <a:schemeClr val="tx2"/>
                </a:solidFill>
              </a:rPr>
              <a:t>Суммарные экономические затраты</a:t>
            </a:r>
          </a:p>
          <a:p>
            <a:pPr algn="ctr" eaLnBrk="1" hangingPunct="1"/>
            <a:r>
              <a:rPr lang="ru-RU" altLang="ru-RU" sz="1400" b="1">
                <a:solidFill>
                  <a:schemeClr val="tx2"/>
                </a:solidFill>
              </a:rPr>
              <a:t> (включая издержки вследствие потерь рабочего времени, выплаты досрочных пенсий, расходы работодателей на компенсации и средства индивидуальной защиты)</a:t>
            </a:r>
          </a:p>
        </p:txBody>
      </p:sp>
      <p:sp>
        <p:nvSpPr>
          <p:cNvPr id="4111" name="Прямоугольник 24"/>
          <p:cNvSpPr>
            <a:spLocks noChangeArrowheads="1"/>
          </p:cNvSpPr>
          <p:nvPr/>
        </p:nvSpPr>
        <p:spPr bwMode="auto">
          <a:xfrm>
            <a:off x="2627313" y="3500438"/>
            <a:ext cx="223361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4800" b="1">
                <a:solidFill>
                  <a:srgbClr val="23538D"/>
                </a:solidFill>
              </a:rPr>
              <a:t>0,23</a:t>
            </a:r>
            <a:r>
              <a:rPr lang="ru-RU" altLang="ru-RU" sz="1200" b="1">
                <a:solidFill>
                  <a:schemeClr val="tx2"/>
                </a:solidFill>
              </a:rPr>
              <a:t> %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1200" b="1">
                <a:solidFill>
                  <a:schemeClr val="tx2"/>
                </a:solidFill>
              </a:rPr>
              <a:t>от ВВП</a:t>
            </a:r>
          </a:p>
          <a:p>
            <a:pPr eaLnBrk="1" hangingPunct="1"/>
            <a:endParaRPr lang="ru-RU" altLang="ru-RU" sz="120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3059113" y="3357563"/>
            <a:ext cx="1441450" cy="0"/>
          </a:xfrm>
          <a:prstGeom prst="line">
            <a:avLst/>
          </a:prstGeom>
          <a:ln w="22225" cmpd="dbl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 descr="http://www.prohandmade.ru/wp-content/uploads/2012/01/422444a993249069c6858c5b538624d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981075"/>
            <a:ext cx="19208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356350"/>
            <a:ext cx="51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fld id="{12A9C28A-C9BC-8B43-9D05-7FEAE9EE1223}" type="slidenum">
              <a:rPr lang="ru-RU" altLang="ru-RU" sz="1800">
                <a:solidFill>
                  <a:srgbClr val="626262"/>
                </a:solidFill>
                <a:latin typeface="Arial Black" charset="0"/>
              </a:rPr>
              <a:pPr>
                <a:spcBef>
                  <a:spcPct val="20000"/>
                </a:spcBef>
                <a:buFont typeface="Arial" charset="0"/>
                <a:buNone/>
              </a:pPr>
              <a:t>30</a:t>
            </a:fld>
            <a:endParaRPr lang="ru-RU" altLang="ru-RU" sz="1800">
              <a:solidFill>
                <a:srgbClr val="626262"/>
              </a:solidFill>
              <a:latin typeface="Arial Black" charset="0"/>
            </a:endParaRPr>
          </a:p>
        </p:txBody>
      </p:sp>
      <p:sp>
        <p:nvSpPr>
          <p:cNvPr id="31748" name="Заголовок 1"/>
          <p:cNvSpPr>
            <a:spLocks/>
          </p:cNvSpPr>
          <p:nvPr/>
        </p:nvSpPr>
        <p:spPr bwMode="auto">
          <a:xfrm>
            <a:off x="179388" y="187325"/>
            <a:ext cx="88566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tx2"/>
                </a:solidFill>
                <a:latin typeface="Helios" charset="0"/>
              </a:rPr>
              <a:t>ДОПУСК НА РЫНОК УСЛУГ В ОБЛАСТИ СПЕЦИАЛЬНОЙ ОЦЕНКИ УСЛОВИЙ ТРУДА  (ст.</a:t>
            </a:r>
            <a:r>
              <a:rPr lang="en-US" altLang="ru-RU" sz="2000" b="1">
                <a:solidFill>
                  <a:schemeClr val="tx2"/>
                </a:solidFill>
                <a:latin typeface="Helios" charset="0"/>
              </a:rPr>
              <a:t> 19</a:t>
            </a:r>
            <a:r>
              <a:rPr lang="ru-RU" altLang="ru-RU" sz="2000" b="1">
                <a:solidFill>
                  <a:schemeClr val="tx2"/>
                </a:solidFill>
                <a:latin typeface="Helios" charset="0"/>
              </a:rPr>
              <a:t>)</a:t>
            </a:r>
          </a:p>
        </p:txBody>
      </p:sp>
      <p:sp>
        <p:nvSpPr>
          <p:cNvPr id="31749" name="Прямоугольник 7"/>
          <p:cNvSpPr>
            <a:spLocks noChangeArrowheads="1"/>
          </p:cNvSpPr>
          <p:nvPr/>
        </p:nvSpPr>
        <p:spPr bwMode="auto">
          <a:xfrm>
            <a:off x="2700338" y="6742113"/>
            <a:ext cx="3930650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400" b="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5" y="6742113"/>
            <a:ext cx="71438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 b="1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3175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64288"/>
            <a:ext cx="1800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0"/>
            <a:ext cx="14287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266950" y="836613"/>
            <a:ext cx="4321175" cy="936625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1550" y="2205038"/>
            <a:ext cx="2952750" cy="6477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19700" y="2205038"/>
            <a:ext cx="2736850" cy="6477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42988" y="3429000"/>
            <a:ext cx="2881312" cy="5762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19700" y="3429000"/>
            <a:ext cx="2808288" cy="5048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1758" name="TextBox 7"/>
          <p:cNvSpPr txBox="1">
            <a:spLocks noChangeArrowheads="1"/>
          </p:cNvSpPr>
          <p:nvPr/>
        </p:nvSpPr>
        <p:spPr bwMode="auto">
          <a:xfrm>
            <a:off x="2627313" y="836613"/>
            <a:ext cx="35290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bg1"/>
                </a:solidFill>
                <a:latin typeface="Calibri" charset="0"/>
              </a:rPr>
              <a:t>ОРГАНИЗАЦИИ, ПРОВОДЯЩИЕ СПЕЦИАЛЬНУЮ ОЦЕНКУ УСЛОВИЙ ТРУДА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32363" y="4652963"/>
            <a:ext cx="3313112" cy="7921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1760" name="TextBox 10"/>
          <p:cNvSpPr txBox="1">
            <a:spLocks noChangeArrowheads="1"/>
          </p:cNvSpPr>
          <p:nvPr/>
        </p:nvSpPr>
        <p:spPr bwMode="auto">
          <a:xfrm>
            <a:off x="1187450" y="2205038"/>
            <a:ext cx="2592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tx2"/>
                </a:solidFill>
                <a:latin typeface="Calibri" charset="0"/>
              </a:rPr>
              <a:t>ИСПЫТАТЕЛЬНЫЕ ЛАБОРАТОРИИ</a:t>
            </a:r>
          </a:p>
        </p:txBody>
      </p:sp>
      <p:sp>
        <p:nvSpPr>
          <p:cNvPr id="31761" name="TextBox 11"/>
          <p:cNvSpPr txBox="1">
            <a:spLocks noChangeArrowheads="1"/>
          </p:cNvSpPr>
          <p:nvPr/>
        </p:nvSpPr>
        <p:spPr bwMode="auto">
          <a:xfrm>
            <a:off x="5364163" y="2349500"/>
            <a:ext cx="2447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tx2"/>
                </a:solidFill>
                <a:latin typeface="Calibri" charset="0"/>
              </a:rPr>
              <a:t>ЭКСПЕРТЫ</a:t>
            </a:r>
          </a:p>
        </p:txBody>
      </p:sp>
      <p:sp>
        <p:nvSpPr>
          <p:cNvPr id="31762" name="TextBox 12"/>
          <p:cNvSpPr txBox="1">
            <a:spLocks noChangeArrowheads="1"/>
          </p:cNvSpPr>
          <p:nvPr/>
        </p:nvSpPr>
        <p:spPr bwMode="auto">
          <a:xfrm>
            <a:off x="1187450" y="3500438"/>
            <a:ext cx="2592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tx2"/>
                </a:solidFill>
                <a:latin typeface="Calibri" charset="0"/>
              </a:rPr>
              <a:t>Аккредитация</a:t>
            </a:r>
          </a:p>
        </p:txBody>
      </p:sp>
      <p:sp>
        <p:nvSpPr>
          <p:cNvPr id="31763" name="TextBox 13"/>
          <p:cNvSpPr txBox="1">
            <a:spLocks noChangeArrowheads="1"/>
          </p:cNvSpPr>
          <p:nvPr/>
        </p:nvSpPr>
        <p:spPr bwMode="auto">
          <a:xfrm>
            <a:off x="5435600" y="3500438"/>
            <a:ext cx="2305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tx2"/>
                </a:solidFill>
                <a:latin typeface="Calibri" charset="0"/>
              </a:rPr>
              <a:t>Сертификация</a:t>
            </a:r>
          </a:p>
        </p:txBody>
      </p:sp>
      <p:cxnSp>
        <p:nvCxnSpPr>
          <p:cNvPr id="29" name="Прямая со стрелкой 28"/>
          <p:cNvCxnSpPr>
            <a:stCxn id="10" idx="2"/>
          </p:cNvCxnSpPr>
          <p:nvPr/>
        </p:nvCxnSpPr>
        <p:spPr>
          <a:xfrm flipH="1">
            <a:off x="3995738" y="1773238"/>
            <a:ext cx="431800" cy="647700"/>
          </a:xfrm>
          <a:prstGeom prst="straightConnector1">
            <a:avLst/>
          </a:prstGeom>
          <a:ln w="15875" cmpd="sng"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787900" y="1773238"/>
            <a:ext cx="360363" cy="647700"/>
          </a:xfrm>
          <a:prstGeom prst="straightConnector1">
            <a:avLst/>
          </a:prstGeom>
          <a:ln w="15875" cmpd="sng"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31760" idx="2"/>
            <a:endCxn id="14" idx="0"/>
          </p:cNvCxnSpPr>
          <p:nvPr/>
        </p:nvCxnSpPr>
        <p:spPr>
          <a:xfrm>
            <a:off x="2484438" y="2851150"/>
            <a:ext cx="0" cy="577850"/>
          </a:xfrm>
          <a:prstGeom prst="straightConnector1">
            <a:avLst/>
          </a:prstGeom>
          <a:ln w="15875" cmpd="sng"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3" idx="2"/>
            <a:endCxn id="15" idx="0"/>
          </p:cNvCxnSpPr>
          <p:nvPr/>
        </p:nvCxnSpPr>
        <p:spPr>
          <a:xfrm>
            <a:off x="6588125" y="2852738"/>
            <a:ext cx="36513" cy="576262"/>
          </a:xfrm>
          <a:prstGeom prst="straightConnector1">
            <a:avLst/>
          </a:prstGeom>
          <a:ln w="15875" cmpd="sng"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5" idx="2"/>
            <a:endCxn id="17" idx="0"/>
          </p:cNvCxnSpPr>
          <p:nvPr/>
        </p:nvCxnSpPr>
        <p:spPr>
          <a:xfrm flipH="1">
            <a:off x="6589713" y="3933825"/>
            <a:ext cx="34925" cy="719138"/>
          </a:xfrm>
          <a:prstGeom prst="straightConnector1">
            <a:avLst/>
          </a:prstGeom>
          <a:ln w="15875" cmpd="sng"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76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724400"/>
            <a:ext cx="25923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Скругленный прямоугольник 37"/>
          <p:cNvSpPr/>
          <p:nvPr/>
        </p:nvSpPr>
        <p:spPr>
          <a:xfrm>
            <a:off x="971550" y="4652963"/>
            <a:ext cx="3095625" cy="6477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1771" name="Прямоугольник 38"/>
          <p:cNvSpPr>
            <a:spLocks noChangeArrowheads="1"/>
          </p:cNvSpPr>
          <p:nvPr/>
        </p:nvSpPr>
        <p:spPr bwMode="auto">
          <a:xfrm>
            <a:off x="1258888" y="4652963"/>
            <a:ext cx="2428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chemeClr val="tx2"/>
                </a:solidFill>
                <a:latin typeface="Calibri" charset="0"/>
              </a:rPr>
              <a:t>Федеральная служба </a:t>
            </a:r>
          </a:p>
          <a:p>
            <a:pPr algn="ctr" eaLnBrk="1" hangingPunct="1"/>
            <a:r>
              <a:rPr lang="ru-RU" altLang="ru-RU" sz="1600" b="1">
                <a:solidFill>
                  <a:schemeClr val="tx2"/>
                </a:solidFill>
                <a:latin typeface="Calibri" charset="0"/>
              </a:rPr>
              <a:t>по аккредитации </a:t>
            </a:r>
          </a:p>
        </p:txBody>
      </p:sp>
      <p:cxnSp>
        <p:nvCxnSpPr>
          <p:cNvPr id="42" name="Прямая со стрелкой 41"/>
          <p:cNvCxnSpPr>
            <a:stCxn id="14" idx="2"/>
            <a:endCxn id="38" idx="0"/>
          </p:cNvCxnSpPr>
          <p:nvPr/>
        </p:nvCxnSpPr>
        <p:spPr>
          <a:xfrm>
            <a:off x="2484438" y="4005263"/>
            <a:ext cx="34925" cy="647700"/>
          </a:xfrm>
          <a:prstGeom prst="straightConnector1">
            <a:avLst/>
          </a:prstGeom>
          <a:ln w="15875" cmpd="sng"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3348038" y="5805488"/>
            <a:ext cx="4537075" cy="7921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1774" name="TextBox 39"/>
          <p:cNvSpPr txBox="1">
            <a:spLocks noChangeArrowheads="1"/>
          </p:cNvSpPr>
          <p:nvPr/>
        </p:nvSpPr>
        <p:spPr bwMode="auto">
          <a:xfrm>
            <a:off x="3635375" y="5949950"/>
            <a:ext cx="40703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tx2"/>
                </a:solidFill>
                <a:latin typeface="Calibri" charset="0"/>
              </a:rPr>
              <a:t>РЕЕСТР ОРГАНИЗАЦИЙ, ПРОВОДЯЩИХ </a:t>
            </a:r>
          </a:p>
          <a:p>
            <a:pPr algn="ctr" eaLnBrk="1" hangingPunct="1"/>
            <a:r>
              <a:rPr lang="ru-RU" altLang="ru-RU" sz="1400" b="1">
                <a:solidFill>
                  <a:schemeClr val="tx2"/>
                </a:solidFill>
                <a:latin typeface="Calibri" charset="0"/>
              </a:rPr>
              <a:t>СПЕЦИАЛЬНУЮ ОЦЕНКУ УСЛОВИЙ ТРУДА </a:t>
            </a:r>
          </a:p>
        </p:txBody>
      </p:sp>
      <p:cxnSp>
        <p:nvCxnSpPr>
          <p:cNvPr id="41" name="Прямая со стрелкой 40"/>
          <p:cNvCxnSpPr>
            <a:stCxn id="38" idx="3"/>
            <a:endCxn id="17" idx="1"/>
          </p:cNvCxnSpPr>
          <p:nvPr/>
        </p:nvCxnSpPr>
        <p:spPr>
          <a:xfrm>
            <a:off x="4067175" y="4976813"/>
            <a:ext cx="865188" cy="72231"/>
          </a:xfrm>
          <a:prstGeom prst="straightConnector1">
            <a:avLst/>
          </a:prstGeom>
          <a:ln w="15875" cmpd="sng">
            <a:solidFill>
              <a:schemeClr val="tx2"/>
            </a:solidFill>
            <a:prstDash val="solid"/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7" idx="2"/>
            <a:endCxn id="37" idx="0"/>
          </p:cNvCxnSpPr>
          <p:nvPr/>
        </p:nvCxnSpPr>
        <p:spPr>
          <a:xfrm flipH="1">
            <a:off x="5616575" y="5445125"/>
            <a:ext cx="973138" cy="360363"/>
          </a:xfrm>
          <a:prstGeom prst="straightConnector1">
            <a:avLst/>
          </a:prstGeom>
          <a:ln w="15875" cmpd="sng"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Picture 12" descr="MCPE01914_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052513"/>
            <a:ext cx="246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" descr="MCj0239011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157788"/>
            <a:ext cx="14160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" descr="MCj0239011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357563"/>
            <a:ext cx="141763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 descr="http://www.prohandmade.ru/wp-content/uploads/2012/01/422444a993249069c6858c5b538624d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17287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356350"/>
            <a:ext cx="51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fld id="{E5F414B2-CF8A-994C-94F9-BEE349BDD18C}" type="slidenum">
              <a:rPr lang="ru-RU" altLang="ru-RU" sz="1800">
                <a:solidFill>
                  <a:srgbClr val="626262"/>
                </a:solidFill>
                <a:latin typeface="Arial Black" charset="0"/>
              </a:rPr>
              <a:pPr>
                <a:spcBef>
                  <a:spcPct val="20000"/>
                </a:spcBef>
                <a:buFont typeface="Arial" charset="0"/>
                <a:buNone/>
              </a:pPr>
              <a:t>31</a:t>
            </a:fld>
            <a:endParaRPr lang="ru-RU" altLang="ru-RU" sz="1800">
              <a:solidFill>
                <a:srgbClr val="626262"/>
              </a:solidFill>
              <a:latin typeface="Arial Black" charset="0"/>
            </a:endParaRPr>
          </a:p>
        </p:txBody>
      </p:sp>
      <p:sp>
        <p:nvSpPr>
          <p:cNvPr id="32772" name="Заголовок 1"/>
          <p:cNvSpPr>
            <a:spLocks/>
          </p:cNvSpPr>
          <p:nvPr/>
        </p:nvSpPr>
        <p:spPr bwMode="auto">
          <a:xfrm>
            <a:off x="287338" y="1268413"/>
            <a:ext cx="88566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tx2"/>
                </a:solidFill>
                <a:latin typeface="Helios" charset="0"/>
              </a:rPr>
              <a:t>ОРГАНИЗАЦИЯ, ПРОВОДЯЩАЯ СПЕЦИАЛЬНУЮ </a:t>
            </a:r>
          </a:p>
          <a:p>
            <a:pPr algn="ctr" eaLnBrk="1" hangingPunct="1"/>
            <a:r>
              <a:rPr lang="ru-RU" altLang="ru-RU" b="1">
                <a:solidFill>
                  <a:schemeClr val="tx2"/>
                </a:solidFill>
                <a:latin typeface="Helios" charset="0"/>
              </a:rPr>
              <a:t>ОЦЕНКУ УСЛОВИЙ ТРУДА:</a:t>
            </a:r>
          </a:p>
        </p:txBody>
      </p:sp>
      <p:sp>
        <p:nvSpPr>
          <p:cNvPr id="32773" name="Прямоугольник 7"/>
          <p:cNvSpPr>
            <a:spLocks noChangeArrowheads="1"/>
          </p:cNvSpPr>
          <p:nvPr/>
        </p:nvSpPr>
        <p:spPr bwMode="auto">
          <a:xfrm>
            <a:off x="2700338" y="6742113"/>
            <a:ext cx="3930650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400" b="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5" y="6742113"/>
            <a:ext cx="71438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 b="1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3277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64288"/>
            <a:ext cx="1800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0"/>
            <a:ext cx="14287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" descr="MCj0239011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221163"/>
            <a:ext cx="1920875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Прямоугольник 39"/>
          <p:cNvSpPr>
            <a:spLocks noChangeArrowheads="1"/>
          </p:cNvSpPr>
          <p:nvPr/>
        </p:nvSpPr>
        <p:spPr bwMode="auto">
          <a:xfrm>
            <a:off x="1331913" y="2492375"/>
            <a:ext cx="58324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Wingdings" charset="2"/>
              <a:buChar char="ü"/>
            </a:pPr>
            <a:r>
              <a:rPr lang="ru-RU" altLang="ru-RU" sz="2400" b="1" i="1">
                <a:solidFill>
                  <a:srgbClr val="002060"/>
                </a:solidFill>
              </a:rPr>
              <a:t> </a:t>
            </a:r>
            <a:r>
              <a:rPr lang="ru-RU" altLang="ru-RU" sz="2400"/>
              <a:t> </a:t>
            </a:r>
            <a:r>
              <a:rPr lang="ru-RU" altLang="ru-RU" sz="2800" b="1">
                <a:solidFill>
                  <a:srgbClr val="002060"/>
                </a:solidFill>
              </a:rPr>
              <a:t>считается допущенной к деятельности по проведению СОУТ </a:t>
            </a:r>
            <a:r>
              <a:rPr lang="ru-RU" altLang="ru-RU" sz="2800" b="1" u="sng">
                <a:solidFill>
                  <a:srgbClr val="002060"/>
                </a:solidFill>
              </a:rPr>
              <a:t>с даты принятия</a:t>
            </a:r>
            <a:r>
              <a:rPr lang="ru-RU" altLang="ru-RU" sz="2800" b="1">
                <a:solidFill>
                  <a:srgbClr val="002060"/>
                </a:solidFill>
              </a:rPr>
              <a:t>  Минтрудом России решения и ее регистрации в </a:t>
            </a:r>
            <a:r>
              <a:rPr lang="ru-RU" altLang="ru-RU" sz="2800" b="1">
                <a:solidFill>
                  <a:srgbClr val="C00000"/>
                </a:solidFill>
              </a:rPr>
              <a:t>реестре</a:t>
            </a:r>
            <a:r>
              <a:rPr lang="ru-RU" altLang="ru-RU" sz="2800" b="1">
                <a:solidFill>
                  <a:srgbClr val="002060"/>
                </a:solidFill>
              </a:rPr>
              <a:t> </a:t>
            </a:r>
            <a:r>
              <a:rPr lang="ru-RU" altLang="ru-RU" sz="2800" b="1" i="1">
                <a:solidFill>
                  <a:srgbClr val="002060"/>
                </a:solidFill>
              </a:rPr>
              <a:t>(</a:t>
            </a:r>
            <a:r>
              <a:rPr lang="en-US" altLang="ru-RU" sz="2800" b="1" i="1">
                <a:solidFill>
                  <a:srgbClr val="002060"/>
                </a:solidFill>
                <a:hlinkClick r:id="rId7"/>
              </a:rPr>
              <a:t>www.rosmintrud.ru</a:t>
            </a:r>
            <a:r>
              <a:rPr lang="ru-RU" altLang="ru-RU" sz="2800" b="1" i="1">
                <a:solidFill>
                  <a:srgbClr val="002060"/>
                </a:solidFill>
              </a:rPr>
              <a:t>)</a:t>
            </a:r>
            <a:endParaRPr lang="ru-RU" altLang="ru-RU" sz="2400" b="1" i="1">
              <a:solidFill>
                <a:srgbClr val="002060"/>
              </a:solidFill>
            </a:endParaRPr>
          </a:p>
          <a:p>
            <a:pPr eaLnBrk="1" hangingPunct="1"/>
            <a:endParaRPr lang="ru-RU" altLang="ru-RU" sz="2400" b="1" u="sng">
              <a:solidFill>
                <a:srgbClr val="FF0000"/>
              </a:solidFill>
            </a:endParaRPr>
          </a:p>
        </p:txBody>
      </p:sp>
      <p:sp>
        <p:nvSpPr>
          <p:cNvPr id="32779" name="Rectangle 1"/>
          <p:cNvSpPr>
            <a:spLocks noChangeArrowheads="1"/>
          </p:cNvSpPr>
          <p:nvPr/>
        </p:nvSpPr>
        <p:spPr bwMode="auto">
          <a:xfrm>
            <a:off x="250825" y="260350"/>
            <a:ext cx="87137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ru-RU" altLang="ru-RU">
                <a:solidFill>
                  <a:srgbClr val="C00000"/>
                </a:solidFill>
                <a:latin typeface="Arial Black" charset="0"/>
              </a:rPr>
              <a:t>ПОСТАНОВЛЕНИЕ ПРАВИТЕЛЬСТВА РФ от 30 июня 2014 г. N 599</a:t>
            </a:r>
            <a:endParaRPr lang="ru-RU" altLang="ru-RU" sz="4800">
              <a:solidFill>
                <a:srgbClr val="C00000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825"/>
            <a:ext cx="1368425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642350" cy="576262"/>
          </a:xfrm>
        </p:spPr>
        <p:txBody>
          <a:bodyPr/>
          <a:lstStyle/>
          <a:p>
            <a:pPr eaLnBrk="1" hangingPunct="1"/>
            <a:r>
              <a:rPr kumimoji="0" lang="ru-RU" altLang="ru-RU" sz="2000" b="1">
                <a:solidFill>
                  <a:schemeClr val="tx2"/>
                </a:solidFill>
                <a:latin typeface="Helios" charset="0"/>
              </a:rPr>
              <a:t>ТРЕБОВАНИЯ К ЭКСПЕРТАМ (с. 20)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fld id="{8C0412F0-EC6D-234A-8316-B02146F71E82}" type="slidenum">
              <a:rPr lang="ru-RU" altLang="ru-RU" sz="1800">
                <a:solidFill>
                  <a:srgbClr val="626262"/>
                </a:solidFill>
                <a:latin typeface="Arial Black" charset="0"/>
              </a:rPr>
              <a:pPr>
                <a:spcBef>
                  <a:spcPct val="20000"/>
                </a:spcBef>
              </a:pPr>
              <a:t>32</a:t>
            </a:fld>
            <a:endParaRPr lang="ru-RU" altLang="ru-RU" sz="1800">
              <a:solidFill>
                <a:srgbClr val="626262"/>
              </a:solidFill>
              <a:latin typeface="Arial Black" charset="0"/>
            </a:endParaRPr>
          </a:p>
        </p:txBody>
      </p:sp>
      <p:pic>
        <p:nvPicPr>
          <p:cNvPr id="3379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64288"/>
            <a:ext cx="1800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Прямоугольник 7"/>
          <p:cNvSpPr>
            <a:spLocks noChangeArrowheads="1"/>
          </p:cNvSpPr>
          <p:nvPr/>
        </p:nvSpPr>
        <p:spPr bwMode="auto">
          <a:xfrm>
            <a:off x="2700338" y="6742113"/>
            <a:ext cx="3930650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400" b="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88125" y="6742113"/>
            <a:ext cx="71438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 b="1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3380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0"/>
            <a:ext cx="14287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</p:nvPr>
        </p:nvGraphicFramePr>
        <p:xfrm>
          <a:off x="179512" y="908720"/>
          <a:ext cx="885698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9" name="Picture 4" descr="MC900433936[1]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14763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MCj02857880000[1]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941888"/>
            <a:ext cx="1138238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MCj02870920000[1]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979488"/>
            <a:ext cx="1008063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MCj02393850000[1]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836613"/>
            <a:ext cx="123666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12" descr="MCPE01914_0000[1]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213100"/>
            <a:ext cx="27368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MCj02390110000[1]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378450"/>
            <a:ext cx="158432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fld id="{0BED74AF-4F02-A04B-9680-77F49ED8AAB9}" type="slidenum">
              <a:rPr lang="ru-RU" altLang="ru-RU" sz="1800">
                <a:solidFill>
                  <a:srgbClr val="626262"/>
                </a:solidFill>
                <a:latin typeface="Arial Black" charset="0"/>
              </a:rPr>
              <a:pPr>
                <a:spcBef>
                  <a:spcPct val="20000"/>
                </a:spcBef>
              </a:pPr>
              <a:t>33</a:t>
            </a:fld>
            <a:endParaRPr lang="ru-RU" altLang="ru-RU" sz="1800">
              <a:solidFill>
                <a:srgbClr val="626262"/>
              </a:solidFill>
              <a:latin typeface="Arial Black" charset="0"/>
            </a:endParaRPr>
          </a:p>
        </p:txBody>
      </p:sp>
      <p:sp>
        <p:nvSpPr>
          <p:cNvPr id="34819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706437"/>
          </a:xfrm>
        </p:spPr>
        <p:txBody>
          <a:bodyPr/>
          <a:lstStyle/>
          <a:p>
            <a:r>
              <a:rPr lang="ru-RU" altLang="ru-RU" sz="2300" b="1">
                <a:solidFill>
                  <a:schemeClr val="tx2"/>
                </a:solidFill>
              </a:rPr>
              <a:t>СТАТУС ЭКСПЕРТА, </a:t>
            </a:r>
            <a:br>
              <a:rPr lang="ru-RU" altLang="ru-RU" sz="2300" b="1">
                <a:solidFill>
                  <a:schemeClr val="tx2"/>
                </a:solidFill>
              </a:rPr>
            </a:br>
            <a:r>
              <a:rPr lang="ru-RU" altLang="ru-RU" sz="2300" b="1">
                <a:solidFill>
                  <a:schemeClr val="tx2"/>
                </a:solidFill>
              </a:rPr>
              <a:t>ПРОВОДЯЩЕГО СПЕЦИАЛЬНУЮ ОЦЕНКУ УСЛОВИЙ ТРУДА</a:t>
            </a:r>
          </a:p>
        </p:txBody>
      </p:sp>
      <p:pic>
        <p:nvPicPr>
          <p:cNvPr id="34820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64288"/>
            <a:ext cx="1800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Прямоугольник 7"/>
          <p:cNvSpPr>
            <a:spLocks noChangeArrowheads="1"/>
          </p:cNvSpPr>
          <p:nvPr/>
        </p:nvSpPr>
        <p:spPr bwMode="auto">
          <a:xfrm>
            <a:off x="2700338" y="6742113"/>
            <a:ext cx="3930650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400" b="1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3482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0"/>
            <a:ext cx="14287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588125" y="6742113"/>
            <a:ext cx="71438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>
            <a:spLocks noChangeArrowheads="1"/>
          </p:cNvSpPr>
          <p:nvPr/>
        </p:nvSpPr>
        <p:spPr bwMode="auto">
          <a:xfrm>
            <a:off x="684213" y="2420938"/>
            <a:ext cx="80645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0000"/>
                </a:solidFill>
                <a:latin typeface="Calibri" charset="0"/>
              </a:rPr>
              <a:t>Не входит в комиссию по проведению специальной оценки условий труда</a:t>
            </a:r>
          </a:p>
        </p:txBody>
      </p:sp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684213" y="1341438"/>
            <a:ext cx="80645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0000"/>
                </a:solidFill>
                <a:latin typeface="Calibri" charset="0"/>
              </a:rPr>
              <a:t>Самостоятельный субъект  в сфере специальной оценки условий труда – статус подтверждается сертификатом эксперта</a:t>
            </a:r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684213" y="3573463"/>
            <a:ext cx="80645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0000"/>
                </a:solidFill>
                <a:latin typeface="Calibri" charset="0"/>
              </a:rPr>
              <a:t>Эксперт принимает юридически значимые решения:</a:t>
            </a:r>
          </a:p>
          <a:p>
            <a:pPr algn="ctr" eaLnBrk="1" hangingPunct="1">
              <a:buFontTx/>
              <a:buChar char="-"/>
            </a:pPr>
            <a:r>
              <a:rPr lang="ru-RU" altLang="ru-RU" b="1">
                <a:solidFill>
                  <a:srgbClr val="000000"/>
                </a:solidFill>
                <a:latin typeface="Calibri" charset="0"/>
              </a:rPr>
              <a:t> по проведению замеров вредных и опасных факторов</a:t>
            </a:r>
          </a:p>
          <a:p>
            <a:pPr algn="ctr" eaLnBrk="1" hangingPunct="1">
              <a:buFontTx/>
              <a:buChar char="-"/>
            </a:pPr>
            <a:r>
              <a:rPr lang="ru-RU" altLang="ru-RU" b="1">
                <a:solidFill>
                  <a:srgbClr val="000000"/>
                </a:solidFill>
                <a:latin typeface="Calibri" charset="0"/>
              </a:rPr>
              <a:t> по использованию данных производственного контроля</a:t>
            </a:r>
          </a:p>
        </p:txBody>
      </p:sp>
      <p:sp>
        <p:nvSpPr>
          <p:cNvPr id="16" name="Скругленный прямоугольник 15"/>
          <p:cNvSpPr>
            <a:spLocks noChangeArrowheads="1"/>
          </p:cNvSpPr>
          <p:nvPr/>
        </p:nvSpPr>
        <p:spPr bwMode="auto">
          <a:xfrm>
            <a:off x="684213" y="4797425"/>
            <a:ext cx="80645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0000"/>
                </a:solidFill>
                <a:latin typeface="Calibri" charset="0"/>
              </a:rPr>
              <a:t>Несет персональную административную ответственность, вплоть до 3-х лет дисквалификации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fld id="{E38EBF83-5697-FA47-A6AC-328068BCD630}" type="slidenum">
              <a:rPr lang="ru-RU" altLang="ru-RU" sz="1800">
                <a:solidFill>
                  <a:srgbClr val="626262"/>
                </a:solidFill>
                <a:latin typeface="Arial Black" charset="0"/>
              </a:rPr>
              <a:pPr>
                <a:spcBef>
                  <a:spcPct val="20000"/>
                </a:spcBef>
              </a:pPr>
              <a:t>34</a:t>
            </a:fld>
            <a:endParaRPr lang="ru-RU" altLang="ru-RU" sz="1800">
              <a:solidFill>
                <a:srgbClr val="626262"/>
              </a:solidFill>
              <a:latin typeface="Arial Black" charset="0"/>
            </a:endParaRPr>
          </a:p>
        </p:txBody>
      </p:sp>
      <p:sp>
        <p:nvSpPr>
          <p:cNvPr id="35843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424863" cy="706437"/>
          </a:xfrm>
        </p:spPr>
        <p:txBody>
          <a:bodyPr/>
          <a:lstStyle/>
          <a:p>
            <a:r>
              <a:rPr lang="ru-RU" altLang="ru-RU" sz="2000" b="1">
                <a:solidFill>
                  <a:schemeClr val="tx2"/>
                </a:solidFill>
                <a:latin typeface="Helios" charset="0"/>
              </a:rPr>
              <a:t>НЕЗАВИСИМОСТЬ ОРГАНИЗАЦИЙ И ЭКСПЕРТОВ</a:t>
            </a:r>
          </a:p>
        </p:txBody>
      </p:sp>
      <p:pic>
        <p:nvPicPr>
          <p:cNvPr id="3584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64288"/>
            <a:ext cx="1800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Прямоугольник 7"/>
          <p:cNvSpPr>
            <a:spLocks noChangeArrowheads="1"/>
          </p:cNvSpPr>
          <p:nvPr/>
        </p:nvSpPr>
        <p:spPr bwMode="auto">
          <a:xfrm>
            <a:off x="2700338" y="6742113"/>
            <a:ext cx="3930650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400" b="1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3584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0"/>
            <a:ext cx="14287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6588125" y="6742113"/>
            <a:ext cx="71438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5848" name="TextBox 16"/>
          <p:cNvSpPr txBox="1">
            <a:spLocks noChangeArrowheads="1"/>
          </p:cNvSpPr>
          <p:nvPr/>
        </p:nvSpPr>
        <p:spPr bwMode="auto">
          <a:xfrm>
            <a:off x="1116013" y="2852738"/>
            <a:ext cx="26511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chemeClr val="bg1"/>
                </a:solidFill>
              </a:rPr>
              <a:t>Обязательная</a:t>
            </a:r>
          </a:p>
          <a:p>
            <a:pPr eaLnBrk="1" hangingPunct="1"/>
            <a:r>
              <a:rPr lang="ru-RU" altLang="ru-RU" sz="2800">
                <a:solidFill>
                  <a:schemeClr val="bg1"/>
                </a:solidFill>
              </a:rPr>
              <a:t>страховка</a:t>
            </a:r>
          </a:p>
        </p:txBody>
      </p:sp>
      <p:sp>
        <p:nvSpPr>
          <p:cNvPr id="35849" name="TextBox 18"/>
          <p:cNvSpPr txBox="1">
            <a:spLocks noChangeArrowheads="1"/>
          </p:cNvSpPr>
          <p:nvPr/>
        </p:nvSpPr>
        <p:spPr bwMode="auto">
          <a:xfrm>
            <a:off x="611188" y="2852738"/>
            <a:ext cx="3013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chemeClr val="bg1"/>
                </a:solidFill>
                <a:latin typeface="Calibri" charset="0"/>
              </a:rPr>
              <a:t>Обязательная </a:t>
            </a:r>
          </a:p>
          <a:p>
            <a:pPr eaLnBrk="1" hangingPunct="1"/>
            <a:r>
              <a:rPr lang="ru-RU" altLang="ru-RU" sz="3600">
                <a:solidFill>
                  <a:schemeClr val="bg1"/>
                </a:solidFill>
                <a:latin typeface="Calibri" charset="0"/>
              </a:rPr>
              <a:t>страховка</a:t>
            </a:r>
          </a:p>
        </p:txBody>
      </p:sp>
      <p:graphicFrame>
        <p:nvGraphicFramePr>
          <p:cNvPr id="12" name="Схема 11"/>
          <p:cNvGraphicFramePr/>
          <p:nvPr/>
        </p:nvGraphicFramePr>
        <p:xfrm>
          <a:off x="467544" y="764704"/>
          <a:ext cx="835292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381750"/>
            <a:ext cx="6572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fld id="{BE4EDE2D-3CCF-A343-93F9-32AD1DEBC5F8}" type="slidenum">
              <a:rPr lang="ru-RU" altLang="ru-RU" sz="1800">
                <a:solidFill>
                  <a:srgbClr val="626262"/>
                </a:solidFill>
                <a:latin typeface="Arial Black" charset="0"/>
              </a:rPr>
              <a:pPr>
                <a:spcBef>
                  <a:spcPct val="20000"/>
                </a:spcBef>
              </a:pPr>
              <a:t>35</a:t>
            </a:fld>
            <a:endParaRPr lang="ru-RU" altLang="ru-RU" sz="1800">
              <a:solidFill>
                <a:srgbClr val="626262"/>
              </a:solidFill>
              <a:latin typeface="Arial Black" charset="0"/>
            </a:endParaRPr>
          </a:p>
        </p:txBody>
      </p:sp>
      <p:sp>
        <p:nvSpPr>
          <p:cNvPr id="36867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424863" cy="706438"/>
          </a:xfrm>
        </p:spPr>
        <p:txBody>
          <a:bodyPr/>
          <a:lstStyle/>
          <a:p>
            <a:r>
              <a:rPr lang="ru-RU" altLang="ru-RU" sz="3000" b="1">
                <a:solidFill>
                  <a:schemeClr val="tx2"/>
                </a:solidFill>
              </a:rPr>
              <a:t>ОТВЕТСТВЕННОСТЬ ОРГАНИЗАЦИЙ И ЭКСПЕРТОВ</a:t>
            </a:r>
          </a:p>
        </p:txBody>
      </p:sp>
      <p:pic>
        <p:nvPicPr>
          <p:cNvPr id="3686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64288"/>
            <a:ext cx="1800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Прямоугольник 7"/>
          <p:cNvSpPr>
            <a:spLocks noChangeArrowheads="1"/>
          </p:cNvSpPr>
          <p:nvPr/>
        </p:nvSpPr>
        <p:spPr bwMode="auto">
          <a:xfrm>
            <a:off x="2700338" y="6742113"/>
            <a:ext cx="3930650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400" b="1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3687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0"/>
            <a:ext cx="14287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6588125" y="6742113"/>
            <a:ext cx="71438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6872" name="TextBox 16"/>
          <p:cNvSpPr txBox="1">
            <a:spLocks noChangeArrowheads="1"/>
          </p:cNvSpPr>
          <p:nvPr/>
        </p:nvSpPr>
        <p:spPr bwMode="auto">
          <a:xfrm>
            <a:off x="1116013" y="2852738"/>
            <a:ext cx="26511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chemeClr val="bg1"/>
                </a:solidFill>
              </a:rPr>
              <a:t>Обязательная</a:t>
            </a:r>
          </a:p>
          <a:p>
            <a:pPr eaLnBrk="1" hangingPunct="1"/>
            <a:r>
              <a:rPr lang="ru-RU" altLang="ru-RU" sz="2800">
                <a:solidFill>
                  <a:schemeClr val="bg1"/>
                </a:solidFill>
              </a:rPr>
              <a:t>страховка</a:t>
            </a:r>
          </a:p>
        </p:txBody>
      </p:sp>
      <p:sp>
        <p:nvSpPr>
          <p:cNvPr id="36873" name="TextBox 18"/>
          <p:cNvSpPr txBox="1">
            <a:spLocks noChangeArrowheads="1"/>
          </p:cNvSpPr>
          <p:nvPr/>
        </p:nvSpPr>
        <p:spPr bwMode="auto">
          <a:xfrm>
            <a:off x="611188" y="2852738"/>
            <a:ext cx="3013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chemeClr val="bg1"/>
                </a:solidFill>
                <a:latin typeface="Calibri" charset="0"/>
              </a:rPr>
              <a:t>Обязательная </a:t>
            </a:r>
          </a:p>
          <a:p>
            <a:pPr eaLnBrk="1" hangingPunct="1"/>
            <a:r>
              <a:rPr lang="ru-RU" altLang="ru-RU" sz="3600">
                <a:solidFill>
                  <a:schemeClr val="bg1"/>
                </a:solidFill>
                <a:latin typeface="Calibri" charset="0"/>
              </a:rPr>
              <a:t>страховка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107504" y="764704"/>
          <a:ext cx="885698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6875" name="TextBox 11"/>
          <p:cNvSpPr txBox="1">
            <a:spLocks noChangeArrowheads="1"/>
          </p:cNvSpPr>
          <p:nvPr/>
        </p:nvSpPr>
        <p:spPr bwMode="auto">
          <a:xfrm>
            <a:off x="2843213" y="6092825"/>
            <a:ext cx="568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i="1">
                <a:solidFill>
                  <a:srgbClr val="C00000"/>
                </a:solidFill>
                <a:latin typeface="Calibri" charset="0"/>
              </a:rPr>
              <a:t>Изменения в КОАП</a:t>
            </a:r>
          </a:p>
          <a:p>
            <a:pPr algn="ctr" eaLnBrk="1" hangingPunct="1"/>
            <a:r>
              <a:rPr lang="ru-RU" altLang="ru-RU" i="1">
                <a:solidFill>
                  <a:srgbClr val="C00000"/>
                </a:solidFill>
                <a:latin typeface="Calibri" charset="0"/>
              </a:rPr>
              <a:t>с 1 января 2015 года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88125" y="63817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fld id="{5C6DA576-FAE2-C34B-A8C4-8002764AAF0C}" type="slidenum">
              <a:rPr lang="ru-RU" altLang="ru-RU" sz="1800">
                <a:solidFill>
                  <a:srgbClr val="626262"/>
                </a:solidFill>
                <a:latin typeface="Arial Black" charset="0"/>
              </a:rPr>
              <a:pPr>
                <a:spcBef>
                  <a:spcPct val="20000"/>
                </a:spcBef>
              </a:pPr>
              <a:t>36</a:t>
            </a:fld>
            <a:endParaRPr lang="ru-RU" altLang="ru-RU" sz="1800">
              <a:solidFill>
                <a:srgbClr val="626262"/>
              </a:solidFill>
              <a:latin typeface="Arial Black" charset="0"/>
            </a:endParaRPr>
          </a:p>
        </p:txBody>
      </p:sp>
      <p:sp>
        <p:nvSpPr>
          <p:cNvPr id="3789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kumimoji="0" lang="ru-RU" altLang="ru-RU" sz="2000" b="1">
                <a:solidFill>
                  <a:schemeClr val="tx2"/>
                </a:solidFill>
                <a:latin typeface="Helios" charset="0"/>
              </a:rPr>
              <a:t>ЭКСПЕРТИЗА КАЧЕСТВА СПЕЦИАЛЬНОЙ ОЦЕНКИ </a:t>
            </a:r>
            <a:br>
              <a:rPr kumimoji="0" lang="ru-RU" altLang="ru-RU" sz="2000" b="1">
                <a:solidFill>
                  <a:schemeClr val="tx2"/>
                </a:solidFill>
                <a:latin typeface="Helios" charset="0"/>
              </a:rPr>
            </a:br>
            <a:r>
              <a:rPr kumimoji="0" lang="ru-RU" altLang="ru-RU" sz="2000" b="1">
                <a:solidFill>
                  <a:schemeClr val="tx2"/>
                </a:solidFill>
                <a:latin typeface="Helios" charset="0"/>
              </a:rPr>
              <a:t>УСЛОВИЙ ТРУДА (ст. 24)</a:t>
            </a:r>
          </a:p>
        </p:txBody>
      </p:sp>
      <p:pic>
        <p:nvPicPr>
          <p:cNvPr id="3789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64288"/>
            <a:ext cx="1800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Прямоугольник 7"/>
          <p:cNvSpPr>
            <a:spLocks noChangeArrowheads="1"/>
          </p:cNvSpPr>
          <p:nvPr/>
        </p:nvSpPr>
        <p:spPr bwMode="auto">
          <a:xfrm>
            <a:off x="2700338" y="6742113"/>
            <a:ext cx="3930650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400" b="1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3789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0"/>
            <a:ext cx="14287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6588125" y="6742113"/>
            <a:ext cx="71438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 b="1">
              <a:solidFill>
                <a:srgbClr val="FFFFFF"/>
              </a:solidFill>
              <a:cs typeface="Arial" pitchFamily="34" charset="0"/>
            </a:endParaRPr>
          </a:p>
        </p:txBody>
      </p:sp>
      <p:graphicFrame>
        <p:nvGraphicFramePr>
          <p:cNvPr id="29" name="Схема 28"/>
          <p:cNvGraphicFramePr/>
          <p:nvPr/>
        </p:nvGraphicFramePr>
        <p:xfrm>
          <a:off x="251520" y="980728"/>
          <a:ext cx="878497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2" name="Группа 32"/>
          <p:cNvGrpSpPr>
            <a:grpSpLocks/>
          </p:cNvGrpSpPr>
          <p:nvPr/>
        </p:nvGrpSpPr>
        <p:grpSpPr bwMode="auto">
          <a:xfrm>
            <a:off x="395288" y="5229225"/>
            <a:ext cx="8569325" cy="990600"/>
            <a:chOff x="677679" y="2814400"/>
            <a:chExt cx="2851948" cy="1134126"/>
          </a:xfrm>
        </p:grpSpPr>
        <p:sp>
          <p:nvSpPr>
            <p:cNvPr id="34" name="Скругленный прямоугольник 33"/>
            <p:cNvSpPr>
              <a:spLocks noChangeArrowheads="1"/>
            </p:cNvSpPr>
            <p:nvPr/>
          </p:nvSpPr>
          <p:spPr bwMode="auto">
            <a:xfrm>
              <a:off x="677679" y="2814400"/>
              <a:ext cx="2851948" cy="1134126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5" name="Скругленный прямоугольник 4"/>
            <p:cNvSpPr/>
            <p:nvPr/>
          </p:nvSpPr>
          <p:spPr>
            <a:xfrm>
              <a:off x="710964" y="2847115"/>
              <a:ext cx="2785378" cy="10686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tIns="30480" rIns="45720" bIns="30480" anchor="ctr"/>
            <a:lstStyle>
              <a:lvl1pPr defTabSz="10668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defTabSz="10668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10668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10668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10668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ru-RU" altLang="ru-RU" sz="2000">
                  <a:solidFill>
                    <a:srgbClr val="FFFFFF"/>
                  </a:solidFill>
                  <a:latin typeface="Calibri" charset="0"/>
                </a:rPr>
                <a:t>Экспертиза качества специальной оценки условий труда заменит существующую процедуру государственной экспертизы условий труда</a:t>
              </a:r>
            </a:p>
          </p:txBody>
        </p:sp>
      </p:grpSp>
      <p:pic>
        <p:nvPicPr>
          <p:cNvPr id="12" name="Picture 5" descr="MCj02390110000[1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052513"/>
            <a:ext cx="1800225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MCj04241980000[1]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76700"/>
            <a:ext cx="20224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356350"/>
            <a:ext cx="51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fld id="{484E3E17-3094-0B4F-ADA1-A879D8160E22}" type="slidenum">
              <a:rPr lang="ru-RU" altLang="ru-RU" sz="1800">
                <a:solidFill>
                  <a:srgbClr val="626262"/>
                </a:solidFill>
                <a:latin typeface="Arial Black" charset="0"/>
              </a:rPr>
              <a:pPr>
                <a:spcBef>
                  <a:spcPct val="20000"/>
                </a:spcBef>
                <a:buFont typeface="Arial" charset="0"/>
                <a:buNone/>
              </a:pPr>
              <a:t>37</a:t>
            </a:fld>
            <a:endParaRPr lang="ru-RU" altLang="ru-RU" sz="1800">
              <a:solidFill>
                <a:srgbClr val="626262"/>
              </a:solidFill>
              <a:latin typeface="Arial Black" charset="0"/>
            </a:endParaRPr>
          </a:p>
        </p:txBody>
      </p:sp>
      <p:sp>
        <p:nvSpPr>
          <p:cNvPr id="38915" name="Заголовок 1"/>
          <p:cNvSpPr>
            <a:spLocks/>
          </p:cNvSpPr>
          <p:nvPr/>
        </p:nvSpPr>
        <p:spPr bwMode="auto">
          <a:xfrm>
            <a:off x="287338" y="331788"/>
            <a:ext cx="885666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chemeClr val="tx2"/>
                </a:solidFill>
                <a:latin typeface="Helios" charset="0"/>
              </a:rPr>
              <a:t>НОРМАТИВНЫЕ ПРАВОВЫЕ АКТЫ ПРАВИТЕЛЬСТВА РОССИЙСКОЙ ФЕДЕРАЦИИ, РАЗРАБОТАННЫЕ В РАЗВИТИЕ ФЕДЕРАЛЬНОГО ЗАКОНА «О СПЕЦИАЛЬНОЙ ОЦЕНКЕ УСЛОВИЙ ТРУДА</a:t>
            </a:r>
          </a:p>
        </p:txBody>
      </p:sp>
      <p:sp>
        <p:nvSpPr>
          <p:cNvPr id="38916" name="Прямоугольник 7"/>
          <p:cNvSpPr>
            <a:spLocks noChangeArrowheads="1"/>
          </p:cNvSpPr>
          <p:nvPr/>
        </p:nvSpPr>
        <p:spPr bwMode="auto">
          <a:xfrm>
            <a:off x="2700338" y="6742113"/>
            <a:ext cx="3930650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400" b="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5" y="6742113"/>
            <a:ext cx="71438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 b="1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3891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64288"/>
            <a:ext cx="1800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0"/>
            <a:ext cx="14287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Схема 15"/>
          <p:cNvGraphicFramePr/>
          <p:nvPr/>
        </p:nvGraphicFramePr>
        <p:xfrm>
          <a:off x="323528" y="980728"/>
          <a:ext cx="864096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356350"/>
            <a:ext cx="51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fld id="{D180CB89-9A6C-0A49-B850-A0950ED95F0D}" type="slidenum">
              <a:rPr lang="ru-RU" altLang="ru-RU" sz="1800">
                <a:solidFill>
                  <a:srgbClr val="626262"/>
                </a:solidFill>
                <a:latin typeface="Arial Black" charset="0"/>
              </a:rPr>
              <a:pPr>
                <a:spcBef>
                  <a:spcPct val="20000"/>
                </a:spcBef>
                <a:buFont typeface="Arial" charset="0"/>
                <a:buNone/>
              </a:pPr>
              <a:t>38</a:t>
            </a:fld>
            <a:endParaRPr lang="ru-RU" altLang="ru-RU" sz="1800">
              <a:solidFill>
                <a:srgbClr val="626262"/>
              </a:solidFill>
              <a:latin typeface="Arial Black" charset="0"/>
            </a:endParaRPr>
          </a:p>
        </p:txBody>
      </p:sp>
      <p:sp>
        <p:nvSpPr>
          <p:cNvPr id="39939" name="Заголовок 1"/>
          <p:cNvSpPr>
            <a:spLocks/>
          </p:cNvSpPr>
          <p:nvPr/>
        </p:nvSpPr>
        <p:spPr bwMode="auto">
          <a:xfrm>
            <a:off x="287338" y="333375"/>
            <a:ext cx="885666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tx2"/>
                </a:solidFill>
                <a:latin typeface="Helios" charset="0"/>
              </a:rPr>
              <a:t>ПРИКАЗЫ МИНТРУДА РОССИИ, РАЗРАБОТАННЫЕ В РАЗВИТИЕ ФЕДЕРАЛЬНОГО ЗАКОНА </a:t>
            </a:r>
          </a:p>
          <a:p>
            <a:pPr algn="ctr" eaLnBrk="1" hangingPunct="1"/>
            <a:r>
              <a:rPr lang="ru-RU" altLang="ru-RU" sz="1400" b="1">
                <a:solidFill>
                  <a:schemeClr val="tx2"/>
                </a:solidFill>
                <a:latin typeface="Helios" charset="0"/>
              </a:rPr>
              <a:t>«О СПЕЦИАЛЬНОЙ ОЦЕНКЕ УСЛОВИЙ ТРУДА»</a:t>
            </a:r>
          </a:p>
        </p:txBody>
      </p:sp>
      <p:sp>
        <p:nvSpPr>
          <p:cNvPr id="39940" name="Прямоугольник 7"/>
          <p:cNvSpPr>
            <a:spLocks noChangeArrowheads="1"/>
          </p:cNvSpPr>
          <p:nvPr/>
        </p:nvSpPr>
        <p:spPr bwMode="auto">
          <a:xfrm>
            <a:off x="2700338" y="6742113"/>
            <a:ext cx="3930650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400" b="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5" y="6742113"/>
            <a:ext cx="71438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 b="1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3994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0"/>
            <a:ext cx="14287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87338" y="836613"/>
            <a:ext cx="8677275" cy="5754687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buFont typeface="Wingdings" charset="2"/>
              <a:buChar char="§"/>
            </a:pPr>
            <a:r>
              <a:rPr lang="ru-RU" altLang="ru-RU" sz="1600" b="1">
                <a:latin typeface="Calibri" charset="0"/>
              </a:rPr>
              <a:t> от 24 января 2014 г. № 32н</a:t>
            </a:r>
            <a:r>
              <a:rPr lang="ru-RU" altLang="ru-RU" sz="1600">
                <a:latin typeface="Calibri" charset="0"/>
              </a:rPr>
              <a:t> «Об утверждении </a:t>
            </a:r>
            <a:r>
              <a:rPr lang="ru-RU" altLang="ru-RU" sz="1600" b="1">
                <a:latin typeface="Calibri" charset="0"/>
              </a:rPr>
              <a:t>формы сертификата эксперта </a:t>
            </a:r>
            <a:r>
              <a:rPr lang="ru-RU" altLang="ru-RU" sz="1600">
                <a:latin typeface="Calibri" charset="0"/>
              </a:rPr>
              <a:t>на право выполнения работ по специальной оценке условий труда, технических требований к нему,  инструкции по заполнению бланка сертификата эксперта на право выполнения работ по специальной оценке условий труда и Порядка формирования и ведения реестра экспертов организаций, проводящих специальную оценку условий труда»</a:t>
            </a:r>
          </a:p>
          <a:p>
            <a:pPr algn="just" eaLnBrk="1" hangingPunct="1"/>
            <a:r>
              <a:rPr lang="ru-RU" altLang="ru-RU" sz="1600">
                <a:latin typeface="Calibri" charset="0"/>
              </a:rPr>
              <a:t> </a:t>
            </a:r>
            <a:r>
              <a:rPr lang="ru-RU" altLang="ru-RU" sz="1600">
                <a:solidFill>
                  <a:srgbClr val="C00000"/>
                </a:solidFill>
                <a:latin typeface="Calibri" charset="0"/>
              </a:rPr>
              <a:t>(Зарегистрирован в Минюсте России 28 февраля 2014 г. </a:t>
            </a:r>
            <a:r>
              <a:rPr lang="en-US" altLang="ru-RU" sz="1600">
                <a:solidFill>
                  <a:srgbClr val="C00000"/>
                </a:solidFill>
                <a:latin typeface="Calibri" charset="0"/>
              </a:rPr>
              <a:t>N 31467</a:t>
            </a:r>
            <a:r>
              <a:rPr lang="ru-RU" altLang="ru-RU" sz="1600">
                <a:solidFill>
                  <a:srgbClr val="C00000"/>
                </a:solidFill>
                <a:latin typeface="Calibri" charset="0"/>
              </a:rPr>
              <a:t>)</a:t>
            </a:r>
          </a:p>
          <a:p>
            <a:pPr algn="just" eaLnBrk="1" hangingPunct="1">
              <a:buFont typeface="Wingdings" charset="2"/>
              <a:buChar char="§"/>
            </a:pPr>
            <a:endParaRPr lang="ru-RU" altLang="ru-RU" sz="1600">
              <a:solidFill>
                <a:srgbClr val="C00000"/>
              </a:solidFill>
              <a:latin typeface="Calibri" charset="0"/>
            </a:endParaRPr>
          </a:p>
          <a:p>
            <a:pPr algn="just" eaLnBrk="1" hangingPunct="1">
              <a:buFont typeface="Wingdings" charset="2"/>
              <a:buChar char="§"/>
            </a:pPr>
            <a:r>
              <a:rPr lang="ru-RU" altLang="ru-RU" sz="1600" b="1">
                <a:latin typeface="Calibri" charset="0"/>
              </a:rPr>
              <a:t> от 24 января 2014 г. № 33н  «</a:t>
            </a:r>
            <a:r>
              <a:rPr lang="ru-RU" altLang="ru-RU" sz="1600">
                <a:latin typeface="Calibri" charset="0"/>
              </a:rPr>
              <a:t>Об утверждении </a:t>
            </a:r>
            <a:r>
              <a:rPr lang="ru-RU" altLang="ru-RU" sz="1600" b="1">
                <a:latin typeface="Calibri" charset="0"/>
              </a:rPr>
              <a:t>Методики проведения специальной оценки условий труда</a:t>
            </a:r>
            <a:r>
              <a:rPr lang="ru-RU" altLang="ru-RU" sz="1600">
                <a:latin typeface="Calibri" charset="0"/>
              </a:rPr>
              <a:t>, </a:t>
            </a:r>
            <a:r>
              <a:rPr lang="ru-RU" altLang="ru-RU" sz="1600" b="1">
                <a:latin typeface="Calibri" charset="0"/>
              </a:rPr>
              <a:t>Классификатора вредных и (или) опасных производственных факторов</a:t>
            </a:r>
            <a:r>
              <a:rPr lang="ru-RU" altLang="ru-RU" sz="1600">
                <a:latin typeface="Calibri" charset="0"/>
              </a:rPr>
              <a:t>, формы отчета о проведении специальной оценки условий труда и инструкции по ее заполнению»</a:t>
            </a:r>
          </a:p>
          <a:p>
            <a:pPr algn="just" eaLnBrk="1" hangingPunct="1"/>
            <a:r>
              <a:rPr lang="ru-RU" altLang="ru-RU" sz="1600">
                <a:latin typeface="Calibri" charset="0"/>
              </a:rPr>
              <a:t> </a:t>
            </a:r>
            <a:r>
              <a:rPr lang="ru-RU" altLang="ru-RU" sz="1600">
                <a:solidFill>
                  <a:srgbClr val="C00000"/>
                </a:solidFill>
                <a:latin typeface="Calibri" charset="0"/>
              </a:rPr>
              <a:t>(Зарегистрирован в Минюсте России 21 марта 2014 г. N 31689)</a:t>
            </a:r>
          </a:p>
          <a:p>
            <a:pPr algn="just" eaLnBrk="1" hangingPunct="1">
              <a:buFont typeface="Wingdings" charset="2"/>
              <a:buChar char="§"/>
            </a:pPr>
            <a:endParaRPr lang="ru-RU" altLang="ru-RU" sz="1600">
              <a:solidFill>
                <a:srgbClr val="C00000"/>
              </a:solidFill>
              <a:latin typeface="Calibri" charset="0"/>
            </a:endParaRPr>
          </a:p>
          <a:p>
            <a:pPr algn="just" eaLnBrk="1" hangingPunct="1">
              <a:buFont typeface="Wingdings" charset="2"/>
              <a:buChar char="§"/>
            </a:pPr>
            <a:r>
              <a:rPr lang="ru-RU" altLang="ru-RU" sz="1600">
                <a:latin typeface="Calibri" charset="0"/>
              </a:rPr>
              <a:t>  </a:t>
            </a:r>
            <a:r>
              <a:rPr lang="ru-RU" altLang="ru-RU" sz="1600" b="1">
                <a:latin typeface="Calibri" charset="0"/>
              </a:rPr>
              <a:t>от 7 февраля 2014 г. № 80н</a:t>
            </a:r>
            <a:r>
              <a:rPr lang="ru-RU" altLang="ru-RU" sz="1600">
                <a:latin typeface="Calibri" charset="0"/>
              </a:rPr>
              <a:t> «О </a:t>
            </a:r>
            <a:r>
              <a:rPr lang="ru-RU" altLang="ru-RU" sz="1600" b="1">
                <a:latin typeface="Calibri" charset="0"/>
              </a:rPr>
              <a:t>форме и порядке подачи декларации соответствия </a:t>
            </a:r>
            <a:r>
              <a:rPr lang="ru-RU" altLang="ru-RU" sz="1600">
                <a:latin typeface="Calibri" charset="0"/>
              </a:rPr>
              <a:t>условий труда государственным нормативным требованиям охраны труда, порядке формирования и ведения реестра деклараций соответствия условий труда государственным нормативным требованиям охраны труда» </a:t>
            </a:r>
            <a:r>
              <a:rPr lang="ru-RU" altLang="ru-RU" sz="1600">
                <a:solidFill>
                  <a:srgbClr val="C00000"/>
                </a:solidFill>
                <a:latin typeface="Calibri" charset="0"/>
              </a:rPr>
              <a:t>(Зарегистрирован в Минюсте России 22 мая 2014 г. </a:t>
            </a:r>
            <a:r>
              <a:rPr lang="en-US" altLang="ru-RU" sz="1600">
                <a:solidFill>
                  <a:srgbClr val="C00000"/>
                </a:solidFill>
                <a:latin typeface="Calibri" charset="0"/>
              </a:rPr>
              <a:t>N </a:t>
            </a:r>
            <a:r>
              <a:rPr lang="ru-RU" altLang="ru-RU" sz="1600">
                <a:solidFill>
                  <a:srgbClr val="C00000"/>
                </a:solidFill>
                <a:latin typeface="Calibri" charset="0"/>
              </a:rPr>
              <a:t>32387)</a:t>
            </a:r>
          </a:p>
          <a:p>
            <a:pPr algn="just" eaLnBrk="1" hangingPunct="1"/>
            <a:endParaRPr lang="ru-RU" altLang="ru-RU" sz="1600">
              <a:solidFill>
                <a:srgbClr val="C00000"/>
              </a:solidFill>
              <a:latin typeface="Calibri" charset="0"/>
            </a:endParaRPr>
          </a:p>
          <a:p>
            <a:pPr algn="just" eaLnBrk="1" hangingPunct="1">
              <a:buFont typeface="Wingdings" charset="2"/>
              <a:buChar char="§"/>
            </a:pPr>
            <a:r>
              <a:rPr lang="ru-RU" altLang="ru-RU" sz="1600" b="1">
                <a:latin typeface="Calibri" charset="0"/>
              </a:rPr>
              <a:t> от 3 ноября 2015 г. N 843н </a:t>
            </a:r>
            <a:r>
              <a:rPr lang="ru-RU" altLang="ru-RU" sz="1600">
                <a:latin typeface="Calibri" charset="0"/>
              </a:rPr>
              <a:t>«Об утверждении </a:t>
            </a:r>
            <a:r>
              <a:rPr lang="ru-RU" altLang="ru-RU" sz="1600" b="1">
                <a:latin typeface="Calibri" charset="0"/>
              </a:rPr>
              <a:t>Порядка формирования, хранения и использования сведений</a:t>
            </a:r>
            <a:r>
              <a:rPr lang="ru-RU" altLang="ru-RU" sz="1600">
                <a:latin typeface="Calibri" charset="0"/>
              </a:rPr>
              <a:t>, содержащихся в </a:t>
            </a:r>
            <a:r>
              <a:rPr lang="ru-RU" altLang="ru-RU" sz="1600" b="1">
                <a:latin typeface="Calibri" charset="0"/>
              </a:rPr>
              <a:t>Федеральной государственной информационной системе учета результатов </a:t>
            </a:r>
            <a:r>
              <a:rPr lang="ru-RU" altLang="ru-RU" sz="1600">
                <a:latin typeface="Calibri" charset="0"/>
              </a:rPr>
              <a:t>проведения специальной оценки условий труда»</a:t>
            </a:r>
          </a:p>
          <a:p>
            <a:pPr algn="just" eaLnBrk="1" hangingPunct="1">
              <a:buFont typeface="Wingdings" charset="2"/>
              <a:buChar char="§"/>
            </a:pPr>
            <a:r>
              <a:rPr lang="ru-RU" altLang="ru-RU" sz="1600" b="1">
                <a:latin typeface="Calibri" charset="0"/>
              </a:rPr>
              <a:t> от 12 августа 2014 г. № 549н </a:t>
            </a:r>
            <a:r>
              <a:rPr lang="ru-RU" altLang="ru-RU" sz="1600">
                <a:latin typeface="Calibri" charset="0"/>
              </a:rPr>
              <a:t>«Об утверждении </a:t>
            </a:r>
            <a:r>
              <a:rPr lang="ru-RU" altLang="ru-RU" sz="1600" b="1">
                <a:latin typeface="Calibri" charset="0"/>
              </a:rPr>
              <a:t>порядка проведения государственной экспертизы условий труда» </a:t>
            </a:r>
            <a:r>
              <a:rPr lang="ru-RU" altLang="ru-RU" sz="1600">
                <a:solidFill>
                  <a:srgbClr val="C00000"/>
                </a:solidFill>
                <a:latin typeface="Calibri" charset="0"/>
              </a:rPr>
              <a:t>(Зарегистрировано в Минюсте России 31 октября 2014 г. N 34545)</a:t>
            </a:r>
          </a:p>
          <a:p>
            <a:pPr algn="just" eaLnBrk="1" hangingPunct="1">
              <a:buFont typeface="Wingdings" charset="2"/>
              <a:buChar char="§"/>
            </a:pPr>
            <a:endParaRPr lang="ru-RU" altLang="ru-RU" sz="1600">
              <a:solidFill>
                <a:srgbClr val="C00000"/>
              </a:solidFill>
              <a:latin typeface="Calibri" charset="0"/>
            </a:endParaRPr>
          </a:p>
        </p:txBody>
      </p:sp>
      <p:pic>
        <p:nvPicPr>
          <p:cNvPr id="3994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18002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356350"/>
            <a:ext cx="51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fld id="{2BC33802-E671-6D4B-831E-DB3D87CB6C8B}" type="slidenum">
              <a:rPr lang="ru-RU" altLang="ru-RU" sz="1800">
                <a:solidFill>
                  <a:srgbClr val="626262"/>
                </a:solidFill>
                <a:latin typeface="Arial Black" charset="0"/>
              </a:rPr>
              <a:pPr>
                <a:spcBef>
                  <a:spcPct val="20000"/>
                </a:spcBef>
                <a:buFont typeface="Arial" charset="0"/>
                <a:buNone/>
              </a:pPr>
              <a:t>39</a:t>
            </a:fld>
            <a:endParaRPr lang="ru-RU" altLang="ru-RU" sz="1800">
              <a:solidFill>
                <a:srgbClr val="626262"/>
              </a:solidFill>
              <a:latin typeface="Arial Black" charset="0"/>
            </a:endParaRPr>
          </a:p>
        </p:txBody>
      </p:sp>
      <p:sp>
        <p:nvSpPr>
          <p:cNvPr id="40963" name="Заголовок 1"/>
          <p:cNvSpPr>
            <a:spLocks/>
          </p:cNvSpPr>
          <p:nvPr/>
        </p:nvSpPr>
        <p:spPr bwMode="auto">
          <a:xfrm>
            <a:off x="287338" y="260350"/>
            <a:ext cx="885666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tx2"/>
                </a:solidFill>
                <a:latin typeface="Helios" charset="0"/>
              </a:rPr>
              <a:t>ПРИКАЗЫ МИНТРУДА РОССИИ, РАЗРАБОТАННЫЕ В РАЗВИТИЕ ФЕДЕРАЛЬНОГО ЗАКОНА </a:t>
            </a:r>
          </a:p>
          <a:p>
            <a:pPr algn="ctr" eaLnBrk="1" hangingPunct="1"/>
            <a:r>
              <a:rPr lang="ru-RU" altLang="ru-RU" sz="1400" b="1">
                <a:solidFill>
                  <a:schemeClr val="tx2"/>
                </a:solidFill>
                <a:latin typeface="Helios" charset="0"/>
              </a:rPr>
              <a:t>«О СПЕЦИАЛЬНОЙ ОЦЕНКЕ УСЛОВИЙ ТРУДА»</a:t>
            </a:r>
          </a:p>
        </p:txBody>
      </p:sp>
      <p:sp>
        <p:nvSpPr>
          <p:cNvPr id="40964" name="Прямоугольник 7"/>
          <p:cNvSpPr>
            <a:spLocks noChangeArrowheads="1"/>
          </p:cNvSpPr>
          <p:nvPr/>
        </p:nvSpPr>
        <p:spPr bwMode="auto">
          <a:xfrm>
            <a:off x="2700338" y="6742113"/>
            <a:ext cx="3930650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400" b="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5" y="6742113"/>
            <a:ext cx="71438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 b="1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4096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0"/>
            <a:ext cx="14287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87338" y="836613"/>
            <a:ext cx="8677275" cy="5494337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buFont typeface="Wingdings" charset="2"/>
              <a:buChar char="§"/>
            </a:pPr>
            <a:r>
              <a:rPr lang="ru-RU" altLang="ru-RU" sz="1600" b="1">
                <a:latin typeface="Calibri" charset="0"/>
              </a:rPr>
              <a:t> от  22 сентября 2014 г. № 652н «</a:t>
            </a:r>
            <a:r>
              <a:rPr lang="ru-RU" altLang="ru-RU" sz="1600">
                <a:solidFill>
                  <a:srgbClr val="000000"/>
                </a:solidFill>
                <a:latin typeface="Calibri" charset="0"/>
              </a:rPr>
              <a:t>Об утверждении </a:t>
            </a:r>
            <a:r>
              <a:rPr lang="ru-RU" altLang="ru-RU" sz="1600" b="1">
                <a:solidFill>
                  <a:srgbClr val="000000"/>
                </a:solidFill>
                <a:latin typeface="Calibri" charset="0"/>
              </a:rPr>
              <a:t>Порядка рассмотрения разногласий по вопросам проведения экспертизы качества специальной оценки условий труда несогласия работников</a:t>
            </a:r>
            <a:r>
              <a:rPr lang="ru-RU" altLang="ru-RU" sz="1600">
                <a:solidFill>
                  <a:srgbClr val="000000"/>
                </a:solidFill>
                <a:latin typeface="Calibri" charset="0"/>
              </a:rPr>
              <a:t>, профессиональных союзов, их объединений, иных уполномоченных работниками представительных органов, работодателей, их объединений, страховщиков, территориальных органов федерального органа исполнительной власти…" </a:t>
            </a:r>
            <a:r>
              <a:rPr lang="ru-RU" altLang="ru-RU" sz="1600">
                <a:solidFill>
                  <a:srgbClr val="C00000"/>
                </a:solidFill>
                <a:latin typeface="Calibri" charset="0"/>
              </a:rPr>
              <a:t>(Зарегистрировано в Минюсте России 21 ноября 2014 г. N 34817)</a:t>
            </a:r>
          </a:p>
          <a:p>
            <a:pPr algn="just" eaLnBrk="1" hangingPunct="1">
              <a:buFont typeface="Wingdings" charset="2"/>
              <a:buChar char="§"/>
            </a:pPr>
            <a:r>
              <a:rPr lang="ru-RU" altLang="ru-RU" sz="1600" b="1">
                <a:latin typeface="Calibri" charset="0"/>
              </a:rPr>
              <a:t> от 14 ноября 2014 г. № 882н</a:t>
            </a:r>
            <a:r>
              <a:rPr lang="ru-RU" altLang="ru-RU" sz="1600">
                <a:latin typeface="Calibri" charset="0"/>
              </a:rPr>
              <a:t> «Об </a:t>
            </a:r>
            <a:r>
              <a:rPr lang="ru-RU" altLang="ru-RU" sz="1600" b="1">
                <a:latin typeface="Calibri" charset="0"/>
              </a:rPr>
              <a:t>утверждении особенностей проведения специальной оценки условий труда </a:t>
            </a:r>
            <a:r>
              <a:rPr lang="ru-RU" altLang="ru-RU" sz="1600">
                <a:latin typeface="Calibri" charset="0"/>
              </a:rPr>
              <a:t>на рабочих местах работников, перечень профессий и должностей которых утвержден постановлением Правительства Российской Федерации от 28 апреля 2007 г. № 252»</a:t>
            </a:r>
          </a:p>
          <a:p>
            <a:pPr algn="just" eaLnBrk="1" hangingPunct="1">
              <a:buFont typeface="Wingdings" charset="2"/>
              <a:buChar char="§"/>
            </a:pPr>
            <a:r>
              <a:rPr lang="ru-RU" altLang="ru-RU" sz="1600" b="1">
                <a:solidFill>
                  <a:srgbClr val="000000"/>
                </a:solidFill>
                <a:latin typeface="Calibri" charset="0"/>
              </a:rPr>
              <a:t> от 9 октября 2014 г. №682н «</a:t>
            </a:r>
            <a:r>
              <a:rPr lang="ru-RU" altLang="ru-RU" sz="1600">
                <a:latin typeface="Calibri" charset="0"/>
              </a:rPr>
              <a:t>Об утверждении </a:t>
            </a:r>
            <a:r>
              <a:rPr lang="ru-RU" altLang="ru-RU" sz="1600" b="1">
                <a:latin typeface="Calibri" charset="0"/>
              </a:rPr>
              <a:t>методических рекомендаций по определению размера платы за проведение экспертизы качества специальной оценки условий труда»</a:t>
            </a:r>
            <a:endParaRPr lang="ru-RU" altLang="ru-RU" sz="1600" b="1">
              <a:solidFill>
                <a:srgbClr val="C00000"/>
              </a:solidFill>
              <a:latin typeface="Calibri" charset="0"/>
            </a:endParaRPr>
          </a:p>
          <a:p>
            <a:pPr algn="just" eaLnBrk="1" hangingPunct="1">
              <a:buFont typeface="Wingdings" charset="2"/>
              <a:buChar char="§"/>
            </a:pPr>
            <a:r>
              <a:rPr lang="ru-RU" altLang="ru-RU" sz="160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ru-RU" altLang="ru-RU" sz="1600" b="1">
                <a:solidFill>
                  <a:srgbClr val="000000"/>
                </a:solidFill>
                <a:latin typeface="Calibri" charset="0"/>
              </a:rPr>
              <a:t>от 20 января 2015 г. №24н </a:t>
            </a:r>
            <a:r>
              <a:rPr lang="ru-RU" altLang="ru-RU" sz="1600">
                <a:solidFill>
                  <a:srgbClr val="000000"/>
                </a:solidFill>
                <a:latin typeface="Calibri" charset="0"/>
              </a:rPr>
              <a:t>«О внесении </a:t>
            </a:r>
            <a:r>
              <a:rPr lang="ru-RU" altLang="ru-RU" sz="1600" b="1">
                <a:solidFill>
                  <a:srgbClr val="000000"/>
                </a:solidFill>
                <a:latin typeface="Calibri" charset="0"/>
              </a:rPr>
              <a:t>изменений в Методику проведения специальной оценки условий </a:t>
            </a:r>
            <a:r>
              <a:rPr lang="ru-RU" altLang="ru-RU" sz="1600">
                <a:solidFill>
                  <a:srgbClr val="000000"/>
                </a:solidFill>
                <a:latin typeface="Calibri" charset="0"/>
              </a:rPr>
              <a:t>труда и Классификатор вредных и (или) опасных производственных факторов, утвержденные приказом Министерства труда и социальной защиты Российской Федерации от 24 января 2014 г. N 33н» </a:t>
            </a:r>
            <a:r>
              <a:rPr lang="ru-RU" altLang="ru-RU" sz="1600">
                <a:solidFill>
                  <a:srgbClr val="C00000"/>
                </a:solidFill>
                <a:latin typeface="Calibri" charset="0"/>
              </a:rPr>
              <a:t>(Зарегистрировано в Минюсте РФ 9 февраля 2015 г.  N 35927)</a:t>
            </a:r>
          </a:p>
          <a:p>
            <a:pPr algn="just" eaLnBrk="1" hangingPunct="1">
              <a:buFont typeface="Wingdings" charset="2"/>
              <a:buChar char="§"/>
            </a:pPr>
            <a:r>
              <a:rPr lang="ru-RU" altLang="ru-RU" sz="1600" b="1">
                <a:solidFill>
                  <a:srgbClr val="000000"/>
                </a:solidFill>
                <a:latin typeface="Calibri" charset="0"/>
              </a:rPr>
              <a:t>от 5 декабря 2014 г. № 976н </a:t>
            </a:r>
            <a:r>
              <a:rPr lang="ru-RU" altLang="ru-RU" sz="1600">
                <a:solidFill>
                  <a:srgbClr val="000000"/>
                </a:solidFill>
                <a:latin typeface="Calibri" charset="0"/>
              </a:rPr>
              <a:t>«Об утверждении </a:t>
            </a:r>
            <a:r>
              <a:rPr lang="ru-RU" altLang="ru-RU" sz="1600" b="1">
                <a:solidFill>
                  <a:srgbClr val="000000"/>
                </a:solidFill>
                <a:latin typeface="Calibri" charset="0"/>
              </a:rPr>
              <a:t>методики снижения класса (подкласса) условий труда при применении работниками</a:t>
            </a:r>
            <a:r>
              <a:rPr lang="ru-RU" altLang="ru-RU" sz="1600">
                <a:solidFill>
                  <a:srgbClr val="000000"/>
                </a:solidFill>
                <a:latin typeface="Calibri" charset="0"/>
              </a:rPr>
              <a:t>, занятыми на рабочих местах с вредными условиями труда, </a:t>
            </a:r>
            <a:r>
              <a:rPr lang="ru-RU" altLang="ru-RU" sz="1600" b="1">
                <a:solidFill>
                  <a:srgbClr val="000000"/>
                </a:solidFill>
                <a:latin typeface="Calibri" charset="0"/>
              </a:rPr>
              <a:t>эффективных средств индивидуальной защиты,</a:t>
            </a:r>
            <a:r>
              <a:rPr lang="ru-RU" altLang="ru-RU" sz="1600">
                <a:solidFill>
                  <a:srgbClr val="000000"/>
                </a:solidFill>
                <a:latin typeface="Calibri" charset="0"/>
              </a:rPr>
              <a:t> прошедших обязательную сертификацию в порядке, установленном соответствующим техническим регламентом»</a:t>
            </a:r>
            <a:br>
              <a:rPr lang="ru-RU" altLang="ru-RU" sz="1600">
                <a:solidFill>
                  <a:srgbClr val="000000"/>
                </a:solidFill>
                <a:latin typeface="Calibri" charset="0"/>
              </a:rPr>
            </a:br>
            <a:r>
              <a:rPr lang="ru-RU" altLang="ru-RU" sz="160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ru-RU" altLang="ru-RU" sz="1600">
                <a:solidFill>
                  <a:srgbClr val="C00000"/>
                </a:solidFill>
                <a:latin typeface="Calibri" charset="0"/>
              </a:rPr>
              <a:t>(Зарегистрировано в Минюсте РФ 20 февраля 2015 г.  N 36128)</a:t>
            </a:r>
          </a:p>
          <a:p>
            <a:pPr algn="just" eaLnBrk="1" hangingPunct="1">
              <a:buFont typeface="Wingdings" charset="2"/>
              <a:buChar char="§"/>
            </a:pPr>
            <a:endParaRPr lang="ru-RU" altLang="ru-RU" sz="1500">
              <a:solidFill>
                <a:srgbClr val="C00000"/>
              </a:solidFill>
              <a:latin typeface="Calibri" charset="0"/>
            </a:endParaRPr>
          </a:p>
        </p:txBody>
      </p:sp>
      <p:pic>
        <p:nvPicPr>
          <p:cNvPr id="40968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18002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051050" y="692150"/>
            <a:ext cx="6624638" cy="1052513"/>
          </a:xfrm>
        </p:spPr>
        <p:txBody>
          <a:bodyPr/>
          <a:lstStyle/>
          <a:p>
            <a:pPr algn="r" eaLnBrk="1" hangingPunct="1"/>
            <a:r>
              <a:rPr kumimoji="0" lang="ru-RU" altLang="ru-RU" sz="3600" b="1">
                <a:solidFill>
                  <a:srgbClr val="002060"/>
                </a:solidFill>
              </a:rPr>
              <a:t>С 1 ЯНВАРЯ 2014 ВСТУПИЛИ В СИЛУ ФЕДЕРАЛЬНЫЕ ЗАКОНЫ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2492375"/>
            <a:ext cx="8183562" cy="40322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kumimoji="0" lang="ru-RU" altLang="ru-RU" sz="3600">
                <a:solidFill>
                  <a:srgbClr val="002060"/>
                </a:solidFill>
              </a:rPr>
              <a:t>«О специальной оценке условий труда» № 426-ФЗ от 28.12.13</a:t>
            </a:r>
          </a:p>
          <a:p>
            <a:pPr eaLnBrk="1" hangingPunct="1">
              <a:lnSpc>
                <a:spcPct val="80000"/>
              </a:lnSpc>
            </a:pPr>
            <a:r>
              <a:rPr kumimoji="0" lang="ru-RU" altLang="ru-RU" sz="3600">
                <a:solidFill>
                  <a:srgbClr val="002060"/>
                </a:solidFill>
              </a:rPr>
              <a:t>«О внесении изменений в отдельные законодательные акты Российской Федерации в связи с принятием Федерального закона «О специальной оценке условий труда» № 421-ФЗ от 28.12.13</a:t>
            </a:r>
          </a:p>
          <a:p>
            <a:pPr eaLnBrk="1" hangingPunct="1">
              <a:lnSpc>
                <a:spcPct val="80000"/>
              </a:lnSpc>
            </a:pPr>
            <a:endParaRPr kumimoji="0" lang="ru-RU" altLang="ru-RU" sz="3000"/>
          </a:p>
        </p:txBody>
      </p:sp>
      <p:pic>
        <p:nvPicPr>
          <p:cNvPr id="5" name="Picture 39" descr="MCj0434859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916113"/>
            <a:ext cx="1763712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617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356350"/>
            <a:ext cx="51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fld id="{A71BBD34-5F5F-0546-BCA0-60D1D7A217C9}" type="slidenum">
              <a:rPr lang="ru-RU" altLang="ru-RU" sz="1800">
                <a:solidFill>
                  <a:srgbClr val="626262"/>
                </a:solidFill>
                <a:latin typeface="Arial Black" charset="0"/>
              </a:rPr>
              <a:pPr>
                <a:spcBef>
                  <a:spcPct val="20000"/>
                </a:spcBef>
                <a:buFont typeface="Arial" charset="0"/>
                <a:buNone/>
              </a:pPr>
              <a:t>4</a:t>
            </a:fld>
            <a:endParaRPr lang="ru-RU" altLang="ru-RU" sz="1800">
              <a:solidFill>
                <a:srgbClr val="626262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356350"/>
            <a:ext cx="51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fld id="{DE1276E5-48F3-AB45-BB8D-E572C1AA5DEC}" type="slidenum">
              <a:rPr lang="ru-RU" altLang="ru-RU" sz="1800">
                <a:solidFill>
                  <a:srgbClr val="626262"/>
                </a:solidFill>
                <a:latin typeface="Arial Black" charset="0"/>
              </a:rPr>
              <a:pPr>
                <a:spcBef>
                  <a:spcPct val="20000"/>
                </a:spcBef>
                <a:buFont typeface="Arial" charset="0"/>
                <a:buNone/>
              </a:pPr>
              <a:t>40</a:t>
            </a:fld>
            <a:endParaRPr lang="ru-RU" altLang="ru-RU" sz="1800">
              <a:solidFill>
                <a:srgbClr val="626262"/>
              </a:solidFill>
              <a:latin typeface="Arial Black" charset="0"/>
            </a:endParaRPr>
          </a:p>
        </p:txBody>
      </p:sp>
      <p:sp>
        <p:nvSpPr>
          <p:cNvPr id="41987" name="Заголовок 1"/>
          <p:cNvSpPr>
            <a:spLocks/>
          </p:cNvSpPr>
          <p:nvPr/>
        </p:nvSpPr>
        <p:spPr bwMode="auto">
          <a:xfrm>
            <a:off x="179388" y="404813"/>
            <a:ext cx="885666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tx2"/>
                </a:solidFill>
                <a:latin typeface="Helios" charset="0"/>
              </a:rPr>
              <a:t>ПРИКАЗЫ МИНТРУДА РОССИИ, РАЗРАБАТЫВАЕМЫЕ В РАЗВИТИЕ ФЕДЕРАЛЬНОГО ЗАКОНА </a:t>
            </a:r>
          </a:p>
          <a:p>
            <a:pPr algn="ctr" eaLnBrk="1" hangingPunct="1"/>
            <a:r>
              <a:rPr lang="ru-RU" altLang="ru-RU" sz="1400" b="1">
                <a:solidFill>
                  <a:schemeClr val="tx2"/>
                </a:solidFill>
                <a:latin typeface="Helios" charset="0"/>
              </a:rPr>
              <a:t>«О СПЕЦИАЛЬНОЙ ОЦЕНКЕ УСЛОВИЙ ТРУДА»</a:t>
            </a:r>
          </a:p>
        </p:txBody>
      </p:sp>
      <p:sp>
        <p:nvSpPr>
          <p:cNvPr id="41988" name="Прямоугольник 7"/>
          <p:cNvSpPr>
            <a:spLocks noChangeArrowheads="1"/>
          </p:cNvSpPr>
          <p:nvPr/>
        </p:nvSpPr>
        <p:spPr bwMode="auto">
          <a:xfrm>
            <a:off x="2700338" y="6742113"/>
            <a:ext cx="3930650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400" b="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5" y="6742113"/>
            <a:ext cx="71438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 b="1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4199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524625"/>
            <a:ext cx="18002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0"/>
            <a:ext cx="14287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95288" y="1412875"/>
            <a:ext cx="8389937" cy="4708525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Wingdings" charset="2"/>
              <a:buChar char="§"/>
            </a:pPr>
            <a:r>
              <a:rPr lang="ru-RU" altLang="ru-RU" sz="2000"/>
              <a:t>от 27 января 2015 г. № 46н «Об утверждении </a:t>
            </a:r>
            <a:r>
              <a:rPr lang="ru-RU" altLang="ru-RU" sz="2000" b="1"/>
              <a:t>особенностей</a:t>
            </a:r>
            <a:r>
              <a:rPr lang="ru-RU" altLang="ru-RU" sz="2000"/>
              <a:t> проведения специальной оценки условий труда на рабочих местах </a:t>
            </a:r>
            <a:r>
              <a:rPr lang="ru-RU" altLang="ru-RU" sz="2000" b="1"/>
              <a:t>работников радиационно опасных и ядерно опасных производств и объектов, занятых на работах с техногенными источниками ионизирующих излучений</a:t>
            </a:r>
            <a:r>
              <a:rPr lang="ru-RU" altLang="ru-RU" sz="2000"/>
              <a:t>»</a:t>
            </a:r>
            <a:r>
              <a:rPr lang="ru-RU" altLang="ru-RU" sz="2000">
                <a:solidFill>
                  <a:srgbClr val="FF0000"/>
                </a:solidFill>
              </a:rPr>
              <a:t> (Зарегистрировано в Минюсте РФ 26 февраля 2015 г. N 36257)</a:t>
            </a:r>
          </a:p>
          <a:p>
            <a:pPr eaLnBrk="1">
              <a:buFont typeface="Wingdings" charset="2"/>
              <a:buChar char="§"/>
            </a:pPr>
            <a:endParaRPr lang="ru-RU" altLang="ru-RU" sz="2000"/>
          </a:p>
          <a:p>
            <a:pPr eaLnBrk="1">
              <a:buFont typeface="Wingdings" charset="2"/>
              <a:buChar char="§"/>
            </a:pPr>
            <a:r>
              <a:rPr lang="ru-RU" altLang="ru-RU" sz="2000"/>
              <a:t>от 9 декабря 2014 г. № 996н «Об утверждении </a:t>
            </a:r>
            <a:r>
              <a:rPr lang="ru-RU" altLang="ru-RU" sz="2000" b="1"/>
              <a:t>особенностей</a:t>
            </a:r>
            <a:r>
              <a:rPr lang="ru-RU" altLang="ru-RU" sz="2000"/>
              <a:t> проведения специальной оценки условий труда на рабочих </a:t>
            </a:r>
            <a:r>
              <a:rPr lang="ru-RU" altLang="ru-RU" sz="2000" b="1"/>
              <a:t>местах работников, занятых на подземных работах</a:t>
            </a:r>
            <a:r>
              <a:rPr lang="ru-RU" altLang="ru-RU" sz="2000"/>
              <a:t>» </a:t>
            </a:r>
            <a:r>
              <a:rPr lang="ru-RU" altLang="ru-RU" sz="2000">
                <a:solidFill>
                  <a:srgbClr val="FF0000"/>
                </a:solidFill>
              </a:rPr>
              <a:t>(Зарегистрировано в Минюсте РФ 16 марта 2015 г. N 36445)</a:t>
            </a:r>
            <a:endParaRPr lang="ru-RU" altLang="ru-RU" sz="2000"/>
          </a:p>
          <a:p>
            <a:pPr eaLnBrk="1" hangingPunct="1">
              <a:buFont typeface="Wingdings" charset="2"/>
              <a:buChar char="§"/>
            </a:pPr>
            <a:endParaRPr lang="ru-RU" altLang="ru-RU" sz="2000" b="1">
              <a:latin typeface="Calibri" charset="0"/>
            </a:endParaRPr>
          </a:p>
          <a:p>
            <a:pPr algn="just" eaLnBrk="1" hangingPunct="1">
              <a:buFont typeface="Wingdings" charset="2"/>
              <a:buChar char="§"/>
            </a:pPr>
            <a:r>
              <a:rPr lang="ru-RU" altLang="ru-RU" sz="2000" b="1">
                <a:latin typeface="Calibri" charset="0"/>
              </a:rPr>
              <a:t> Об утверждении Типового положения о системе управления охраной труда (проект на сайте </a:t>
            </a:r>
            <a:r>
              <a:rPr lang="en-US" altLang="ru-RU" sz="2000" b="1">
                <a:latin typeface="Calibri" charset="0"/>
                <a:hlinkClick r:id="rId5"/>
              </a:rPr>
              <a:t>http://regulation.gov.ru/</a:t>
            </a:r>
            <a:r>
              <a:rPr lang="ru-RU" altLang="ru-RU" sz="2000" b="1">
                <a:latin typeface="Calibri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356350"/>
            <a:ext cx="51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fld id="{1D240BFA-D383-1B49-ABCF-BDF8A1CD4650}" type="slidenum">
              <a:rPr lang="ru-RU" altLang="ru-RU" sz="1800">
                <a:solidFill>
                  <a:srgbClr val="626262"/>
                </a:solidFill>
                <a:latin typeface="Arial Black" charset="0"/>
              </a:rPr>
              <a:pPr>
                <a:spcBef>
                  <a:spcPct val="20000"/>
                </a:spcBef>
                <a:buFont typeface="Arial" charset="0"/>
                <a:buNone/>
              </a:pPr>
              <a:t>41</a:t>
            </a:fld>
            <a:endParaRPr lang="ru-RU" altLang="ru-RU" sz="1800">
              <a:solidFill>
                <a:srgbClr val="626262"/>
              </a:solidFill>
              <a:latin typeface="Arial Black" charset="0"/>
            </a:endParaRPr>
          </a:p>
        </p:txBody>
      </p:sp>
      <p:sp>
        <p:nvSpPr>
          <p:cNvPr id="43011" name="Заголовок 1"/>
          <p:cNvSpPr>
            <a:spLocks/>
          </p:cNvSpPr>
          <p:nvPr/>
        </p:nvSpPr>
        <p:spPr bwMode="auto">
          <a:xfrm>
            <a:off x="179388" y="115888"/>
            <a:ext cx="88566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tx2"/>
                </a:solidFill>
                <a:latin typeface="Helios" charset="0"/>
              </a:rPr>
              <a:t>ВВЕДЕНИЕ ДОПОЛНИТЕЛЬНЫХ ТАРИФОВ СТРАХОВЫХ ВЗНОСОВ </a:t>
            </a:r>
          </a:p>
          <a:p>
            <a:pPr algn="ctr" eaLnBrk="1" hangingPunct="1"/>
            <a:r>
              <a:rPr lang="ru-RU" altLang="ru-RU" sz="2000" b="1">
                <a:solidFill>
                  <a:schemeClr val="tx2"/>
                </a:solidFill>
                <a:latin typeface="Helios" charset="0"/>
              </a:rPr>
              <a:t>В ПЕНСИОННЫЙ ФОНД РОССИЙСКОЙ ФЕДЕРАЦИИ</a:t>
            </a:r>
          </a:p>
        </p:txBody>
      </p:sp>
      <p:sp>
        <p:nvSpPr>
          <p:cNvPr id="43012" name="Прямоугольник 7"/>
          <p:cNvSpPr>
            <a:spLocks noChangeArrowheads="1"/>
          </p:cNvSpPr>
          <p:nvPr/>
        </p:nvSpPr>
        <p:spPr bwMode="auto">
          <a:xfrm>
            <a:off x="2700338" y="6742113"/>
            <a:ext cx="3930650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400" b="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5" y="6742113"/>
            <a:ext cx="71438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 b="1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4301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364288"/>
            <a:ext cx="1800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0"/>
            <a:ext cx="14287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6" name="Группа 10"/>
          <p:cNvGrpSpPr>
            <a:grpSpLocks/>
          </p:cNvGrpSpPr>
          <p:nvPr/>
        </p:nvGrpSpPr>
        <p:grpSpPr bwMode="auto">
          <a:xfrm>
            <a:off x="250825" y="620713"/>
            <a:ext cx="8785225" cy="1944687"/>
            <a:chOff x="874311" y="3141560"/>
            <a:chExt cx="7984203" cy="4463372"/>
          </a:xfrm>
        </p:grpSpPr>
        <p:sp>
          <p:nvSpPr>
            <p:cNvPr id="15" name="Полилиния 14"/>
            <p:cNvSpPr/>
            <p:nvPr/>
          </p:nvSpPr>
          <p:spPr>
            <a:xfrm>
              <a:off x="3818973" y="3141560"/>
              <a:ext cx="5039541" cy="4463372"/>
            </a:xfrm>
            <a:custGeom>
              <a:avLst/>
              <a:gdLst>
                <a:gd name="connsiteX0" fmla="*/ 0 w 4925347"/>
                <a:gd name="connsiteY0" fmla="*/ 194084 h 1552672"/>
                <a:gd name="connsiteX1" fmla="*/ 4149011 w 4925347"/>
                <a:gd name="connsiteY1" fmla="*/ 194084 h 1552672"/>
                <a:gd name="connsiteX2" fmla="*/ 4149011 w 4925347"/>
                <a:gd name="connsiteY2" fmla="*/ 0 h 1552672"/>
                <a:gd name="connsiteX3" fmla="*/ 4925347 w 4925347"/>
                <a:gd name="connsiteY3" fmla="*/ 776336 h 1552672"/>
                <a:gd name="connsiteX4" fmla="*/ 4149011 w 4925347"/>
                <a:gd name="connsiteY4" fmla="*/ 1552672 h 1552672"/>
                <a:gd name="connsiteX5" fmla="*/ 4149011 w 4925347"/>
                <a:gd name="connsiteY5" fmla="*/ 1358588 h 1552672"/>
                <a:gd name="connsiteX6" fmla="*/ 0 w 4925347"/>
                <a:gd name="connsiteY6" fmla="*/ 1358588 h 1552672"/>
                <a:gd name="connsiteX7" fmla="*/ 0 w 4925347"/>
                <a:gd name="connsiteY7" fmla="*/ 194084 h 155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25347" h="1552672">
                  <a:moveTo>
                    <a:pt x="0" y="194084"/>
                  </a:moveTo>
                  <a:lnTo>
                    <a:pt x="4149011" y="194084"/>
                  </a:lnTo>
                  <a:lnTo>
                    <a:pt x="4149011" y="0"/>
                  </a:lnTo>
                  <a:lnTo>
                    <a:pt x="4925347" y="776336"/>
                  </a:lnTo>
                  <a:lnTo>
                    <a:pt x="4149011" y="1552672"/>
                  </a:lnTo>
                  <a:lnTo>
                    <a:pt x="4149011" y="1358588"/>
                  </a:lnTo>
                  <a:lnTo>
                    <a:pt x="0" y="1358588"/>
                  </a:lnTo>
                  <a:lnTo>
                    <a:pt x="0" y="194084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890" tIns="202974" rIns="591142" bIns="202974" anchor="ctr"/>
            <a:lstStyle>
              <a:lvl1pPr marL="342900" indent="-342900" defTabSz="6223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114300" indent="-114300" defTabSz="6223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6223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6223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6223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</a:pPr>
              <a:r>
                <a:rPr lang="ru-RU" altLang="ru-RU" sz="1300" i="1">
                  <a:solidFill>
                    <a:srgbClr val="000000"/>
                  </a:solidFill>
                  <a:latin typeface="Calibri" charset="0"/>
                </a:rPr>
                <a:t>    </a:t>
              </a:r>
              <a:r>
                <a:rPr lang="ru-RU" altLang="ru-RU" sz="1400" i="1">
                  <a:solidFill>
                    <a:srgbClr val="000000"/>
                  </a:solidFill>
                  <a:latin typeface="Calibri" charset="0"/>
                </a:rPr>
                <a:t>…установлен дополнительный тариф страховых взносов в ПФР для плательщиков, использующих труд наемных рабочих, чьи профессии предусмотрены  </a:t>
              </a:r>
              <a:r>
                <a:rPr lang="ru-RU" altLang="ru-RU" sz="1400" b="1" i="1">
                  <a:solidFill>
                    <a:srgbClr val="000000"/>
                  </a:solidFill>
                  <a:latin typeface="Calibri" charset="0"/>
                </a:rPr>
                <a:t>Списками № 1 и № 2 </a:t>
              </a:r>
              <a:r>
                <a:rPr lang="ru-RU" altLang="ru-RU" sz="1400" i="1">
                  <a:solidFill>
                    <a:srgbClr val="000000"/>
                  </a:solidFill>
                  <a:latin typeface="Calibri" charset="0"/>
                </a:rPr>
                <a:t>производств, работ, профессий, должностей и показателей, дающих право на льготное пенсионное обеспечение, утвержденными </a:t>
              </a:r>
              <a:r>
                <a:rPr lang="ru-RU" altLang="ru-RU" sz="1400" b="1" i="1">
                  <a:solidFill>
                    <a:srgbClr val="000000"/>
                  </a:solidFill>
                  <a:latin typeface="Calibri" charset="0"/>
                </a:rPr>
                <a:t>постановлением Кабинета Министров СССР от 26 января 1991 г. № 10.</a:t>
              </a: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874311" y="3473124"/>
              <a:ext cx="2879738" cy="3636283"/>
            </a:xfrm>
            <a:custGeom>
              <a:avLst/>
              <a:gdLst>
                <a:gd name="connsiteX0" fmla="*/ 0 w 2333071"/>
                <a:gd name="connsiteY0" fmla="*/ 258784 h 1552672"/>
                <a:gd name="connsiteX1" fmla="*/ 75796 w 2333071"/>
                <a:gd name="connsiteY1" fmla="*/ 75796 h 1552672"/>
                <a:gd name="connsiteX2" fmla="*/ 258784 w 2333071"/>
                <a:gd name="connsiteY2" fmla="*/ 0 h 1552672"/>
                <a:gd name="connsiteX3" fmla="*/ 2074287 w 2333071"/>
                <a:gd name="connsiteY3" fmla="*/ 0 h 1552672"/>
                <a:gd name="connsiteX4" fmla="*/ 2257275 w 2333071"/>
                <a:gd name="connsiteY4" fmla="*/ 75796 h 1552672"/>
                <a:gd name="connsiteX5" fmla="*/ 2333071 w 2333071"/>
                <a:gd name="connsiteY5" fmla="*/ 258784 h 1552672"/>
                <a:gd name="connsiteX6" fmla="*/ 2333071 w 2333071"/>
                <a:gd name="connsiteY6" fmla="*/ 1293888 h 1552672"/>
                <a:gd name="connsiteX7" fmla="*/ 2257275 w 2333071"/>
                <a:gd name="connsiteY7" fmla="*/ 1476876 h 1552672"/>
                <a:gd name="connsiteX8" fmla="*/ 2074287 w 2333071"/>
                <a:gd name="connsiteY8" fmla="*/ 1552672 h 1552672"/>
                <a:gd name="connsiteX9" fmla="*/ 258784 w 2333071"/>
                <a:gd name="connsiteY9" fmla="*/ 1552672 h 1552672"/>
                <a:gd name="connsiteX10" fmla="*/ 75796 w 2333071"/>
                <a:gd name="connsiteY10" fmla="*/ 1476876 h 1552672"/>
                <a:gd name="connsiteX11" fmla="*/ 0 w 2333071"/>
                <a:gd name="connsiteY11" fmla="*/ 1293888 h 1552672"/>
                <a:gd name="connsiteX12" fmla="*/ 0 w 2333071"/>
                <a:gd name="connsiteY12" fmla="*/ 258784 h 155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3071" h="1552672">
                  <a:moveTo>
                    <a:pt x="0" y="258784"/>
                  </a:moveTo>
                  <a:cubicBezTo>
                    <a:pt x="0" y="190150"/>
                    <a:pt x="27265" y="124327"/>
                    <a:pt x="75796" y="75796"/>
                  </a:cubicBezTo>
                  <a:cubicBezTo>
                    <a:pt x="124328" y="27265"/>
                    <a:pt x="190150" y="0"/>
                    <a:pt x="258784" y="0"/>
                  </a:cubicBezTo>
                  <a:lnTo>
                    <a:pt x="2074287" y="0"/>
                  </a:lnTo>
                  <a:cubicBezTo>
                    <a:pt x="2142921" y="0"/>
                    <a:pt x="2208744" y="27265"/>
                    <a:pt x="2257275" y="75796"/>
                  </a:cubicBezTo>
                  <a:cubicBezTo>
                    <a:pt x="2305806" y="124328"/>
                    <a:pt x="2333071" y="190150"/>
                    <a:pt x="2333071" y="258784"/>
                  </a:cubicBezTo>
                  <a:lnTo>
                    <a:pt x="2333071" y="1293888"/>
                  </a:lnTo>
                  <a:cubicBezTo>
                    <a:pt x="2333071" y="1362522"/>
                    <a:pt x="2305806" y="1428345"/>
                    <a:pt x="2257275" y="1476876"/>
                  </a:cubicBezTo>
                  <a:cubicBezTo>
                    <a:pt x="2208744" y="1525407"/>
                    <a:pt x="2142921" y="1552672"/>
                    <a:pt x="2074287" y="1552672"/>
                  </a:cubicBezTo>
                  <a:lnTo>
                    <a:pt x="258784" y="1552672"/>
                  </a:lnTo>
                  <a:cubicBezTo>
                    <a:pt x="190150" y="1552672"/>
                    <a:pt x="124327" y="1525407"/>
                    <a:pt x="75796" y="1476876"/>
                  </a:cubicBezTo>
                  <a:cubicBezTo>
                    <a:pt x="27265" y="1428345"/>
                    <a:pt x="0" y="1362522"/>
                    <a:pt x="0" y="1293888"/>
                  </a:cubicBezTo>
                  <a:lnTo>
                    <a:pt x="0" y="25878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6755" tIns="106275" rIns="136755" bIns="106275" anchor="ctr"/>
            <a:lstStyle>
              <a:lvl1pPr defTabSz="7112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defTabSz="7112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7112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7112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7112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b="1">
                  <a:solidFill>
                    <a:srgbClr val="FFFFFF"/>
                  </a:solidFill>
                  <a:latin typeface="Calibri" charset="0"/>
                </a:rPr>
                <a:t>статья 58.3 Федерального закона от 24 июля 2009 г.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altLang="ru-RU" b="1">
                  <a:solidFill>
                    <a:srgbClr val="FFFFFF"/>
                  </a:solidFill>
                  <a:latin typeface="Calibri" charset="0"/>
                </a:rPr>
                <a:t>№ 212-ФЗ</a:t>
              </a:r>
            </a:p>
          </p:txBody>
        </p:sp>
      </p:grpSp>
      <p:sp>
        <p:nvSpPr>
          <p:cNvPr id="6153" name="Прямоугольник 16"/>
          <p:cNvSpPr>
            <a:spLocks noChangeArrowheads="1"/>
          </p:cNvSpPr>
          <p:nvPr/>
        </p:nvSpPr>
        <p:spPr bwMode="auto">
          <a:xfrm>
            <a:off x="395288" y="2636838"/>
            <a:ext cx="8497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latin typeface="Calibri" charset="0"/>
              </a:rPr>
              <a:t>С 2013 ГОДА ВВЕДЕНЫ ДОПОЛНИТЕЛЬНЫЕ ТАРИФЫ СТРАХОВЫХ ВЗНОСОВ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23850" y="3068638"/>
          <a:ext cx="8640763" cy="2211387"/>
        </p:xfrm>
        <a:graphic>
          <a:graphicData uri="http://schemas.openxmlformats.org/drawingml/2006/table">
            <a:tbl>
              <a:tblPr/>
              <a:tblGrid>
                <a:gridCol w="2592388"/>
                <a:gridCol w="1728787"/>
                <a:gridCol w="2159000"/>
                <a:gridCol w="2160588"/>
              </a:tblGrid>
              <a:tr h="1158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Списки производств, работ, профессий  должностей и показателей, дающих право на льготное пенсионное обеспечение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2015 и далее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Список №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4 %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6 %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9 %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39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Список №2 и «малые списки»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4 %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6 %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23850" y="5445125"/>
            <a:ext cx="8640763" cy="9239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i="1">
                <a:solidFill>
                  <a:srgbClr val="FFFFFF"/>
                </a:solidFill>
                <a:latin typeface="Calibri" charset="0"/>
              </a:rPr>
              <a:t>От уплаты страховых взносов </a:t>
            </a:r>
            <a:r>
              <a:rPr lang="ru-RU" altLang="ru-RU" b="1" i="1">
                <a:solidFill>
                  <a:srgbClr val="FFC000"/>
                </a:solidFill>
                <a:latin typeface="Calibri" charset="0"/>
              </a:rPr>
              <a:t>может быть освобожден </a:t>
            </a:r>
            <a:r>
              <a:rPr lang="ru-RU" altLang="ru-RU" b="1" i="1">
                <a:solidFill>
                  <a:srgbClr val="FFFFFF"/>
                </a:solidFill>
                <a:latin typeface="Calibri" charset="0"/>
              </a:rPr>
              <a:t>работодатель, на рабочих местах</a:t>
            </a:r>
            <a:r>
              <a:rPr lang="en-US" altLang="ru-RU" b="1" i="1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ru-RU" altLang="ru-RU" b="1" i="1">
                <a:solidFill>
                  <a:srgbClr val="FFFFFF"/>
                </a:solidFill>
                <a:latin typeface="Calibri" charset="0"/>
              </a:rPr>
              <a:t>которого условия труда </a:t>
            </a:r>
            <a:r>
              <a:rPr lang="ru-RU" altLang="ru-RU" b="1" i="1">
                <a:solidFill>
                  <a:srgbClr val="FFC000"/>
                </a:solidFill>
                <a:latin typeface="Calibri" charset="0"/>
              </a:rPr>
              <a:t>по итогам специальной оценки </a:t>
            </a:r>
            <a:r>
              <a:rPr lang="ru-RU" altLang="ru-RU" b="1" i="1">
                <a:solidFill>
                  <a:srgbClr val="FFFFFF"/>
                </a:solidFill>
                <a:latin typeface="Calibri" charset="0"/>
              </a:rPr>
              <a:t>признаны оптимальными или допустимыми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356350"/>
            <a:ext cx="51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fld id="{5C147531-C166-524E-839E-61ADA82B554D}" type="slidenum">
              <a:rPr lang="ru-RU" altLang="ru-RU" sz="1800">
                <a:solidFill>
                  <a:srgbClr val="626262"/>
                </a:solidFill>
                <a:latin typeface="Arial Black" charset="0"/>
              </a:rPr>
              <a:pPr>
                <a:spcBef>
                  <a:spcPct val="20000"/>
                </a:spcBef>
                <a:buFont typeface="Arial" charset="0"/>
                <a:buNone/>
              </a:pPr>
              <a:t>42</a:t>
            </a:fld>
            <a:endParaRPr lang="ru-RU" altLang="ru-RU" sz="1800">
              <a:solidFill>
                <a:srgbClr val="626262"/>
              </a:solidFill>
              <a:latin typeface="Arial Black" charset="0"/>
            </a:endParaRPr>
          </a:p>
        </p:txBody>
      </p:sp>
      <p:sp>
        <p:nvSpPr>
          <p:cNvPr id="44035" name="Заголовок 1"/>
          <p:cNvSpPr>
            <a:spLocks/>
          </p:cNvSpPr>
          <p:nvPr/>
        </p:nvSpPr>
        <p:spPr bwMode="auto">
          <a:xfrm>
            <a:off x="179388" y="115888"/>
            <a:ext cx="88566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17375E"/>
                </a:solidFill>
              </a:rPr>
              <a:t>ДОПОЛНИТЕЛЬНЫЕ ТАРИФЫ СТРАХОВЫХ ВЗНОСОВ</a:t>
            </a:r>
            <a:endParaRPr lang="ru-RU" altLang="ru-RU" sz="2000" b="1">
              <a:solidFill>
                <a:srgbClr val="23538D"/>
              </a:solidFill>
              <a:latin typeface="Helios" charset="0"/>
            </a:endParaRPr>
          </a:p>
        </p:txBody>
      </p:sp>
      <p:sp>
        <p:nvSpPr>
          <p:cNvPr id="44036" name="Прямоугольник 7"/>
          <p:cNvSpPr>
            <a:spLocks noChangeArrowheads="1"/>
          </p:cNvSpPr>
          <p:nvPr/>
        </p:nvSpPr>
        <p:spPr bwMode="auto">
          <a:xfrm>
            <a:off x="2700338" y="6742113"/>
            <a:ext cx="3930650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400" b="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5" y="6742113"/>
            <a:ext cx="71438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 b="1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440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0"/>
            <a:ext cx="14287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Rectangle 1"/>
          <p:cNvSpPr>
            <a:spLocks noChangeArrowheads="1"/>
          </p:cNvSpPr>
          <p:nvPr/>
        </p:nvSpPr>
        <p:spPr bwMode="auto">
          <a:xfrm>
            <a:off x="179388" y="3271838"/>
            <a:ext cx="8713787" cy="265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endParaRPr lang="ru-RU" altLang="ru-RU" sz="1400" i="1">
              <a:latin typeface="Calibri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323850" y="836613"/>
            <a:ext cx="8351838" cy="5400675"/>
          </a:xfrm>
          <a:custGeom>
            <a:avLst/>
            <a:gdLst>
              <a:gd name="connsiteX0" fmla="*/ 0 w 8352928"/>
              <a:gd name="connsiteY0" fmla="*/ 410684 h 2464053"/>
              <a:gd name="connsiteX1" fmla="*/ 120287 w 8352928"/>
              <a:gd name="connsiteY1" fmla="*/ 120287 h 2464053"/>
              <a:gd name="connsiteX2" fmla="*/ 410685 w 8352928"/>
              <a:gd name="connsiteY2" fmla="*/ 1 h 2464053"/>
              <a:gd name="connsiteX3" fmla="*/ 7942244 w 8352928"/>
              <a:gd name="connsiteY3" fmla="*/ 0 h 2464053"/>
              <a:gd name="connsiteX4" fmla="*/ 8232641 w 8352928"/>
              <a:gd name="connsiteY4" fmla="*/ 120287 h 2464053"/>
              <a:gd name="connsiteX5" fmla="*/ 8352927 w 8352928"/>
              <a:gd name="connsiteY5" fmla="*/ 410685 h 2464053"/>
              <a:gd name="connsiteX6" fmla="*/ 8352928 w 8352928"/>
              <a:gd name="connsiteY6" fmla="*/ 2053369 h 2464053"/>
              <a:gd name="connsiteX7" fmla="*/ 8232641 w 8352928"/>
              <a:gd name="connsiteY7" fmla="*/ 2343767 h 2464053"/>
              <a:gd name="connsiteX8" fmla="*/ 7942243 w 8352928"/>
              <a:gd name="connsiteY8" fmla="*/ 2464053 h 2464053"/>
              <a:gd name="connsiteX9" fmla="*/ 410684 w 8352928"/>
              <a:gd name="connsiteY9" fmla="*/ 2464053 h 2464053"/>
              <a:gd name="connsiteX10" fmla="*/ 120287 w 8352928"/>
              <a:gd name="connsiteY10" fmla="*/ 2343766 h 2464053"/>
              <a:gd name="connsiteX11" fmla="*/ 1 w 8352928"/>
              <a:gd name="connsiteY11" fmla="*/ 2053368 h 2464053"/>
              <a:gd name="connsiteX12" fmla="*/ 0 w 8352928"/>
              <a:gd name="connsiteY12" fmla="*/ 410684 h 2464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352928" h="2464053">
                <a:moveTo>
                  <a:pt x="0" y="410684"/>
                </a:moveTo>
                <a:cubicBezTo>
                  <a:pt x="0" y="301764"/>
                  <a:pt x="43269" y="197305"/>
                  <a:pt x="120287" y="120287"/>
                </a:cubicBezTo>
                <a:cubicBezTo>
                  <a:pt x="197305" y="43269"/>
                  <a:pt x="301765" y="1"/>
                  <a:pt x="410685" y="1"/>
                </a:cubicBezTo>
                <a:lnTo>
                  <a:pt x="7942244" y="0"/>
                </a:lnTo>
                <a:cubicBezTo>
                  <a:pt x="8051164" y="0"/>
                  <a:pt x="8155623" y="43269"/>
                  <a:pt x="8232641" y="120287"/>
                </a:cubicBezTo>
                <a:cubicBezTo>
                  <a:pt x="8309659" y="197305"/>
                  <a:pt x="8352927" y="301765"/>
                  <a:pt x="8352927" y="410685"/>
                </a:cubicBezTo>
                <a:cubicBezTo>
                  <a:pt x="8352927" y="958246"/>
                  <a:pt x="8352928" y="1505808"/>
                  <a:pt x="8352928" y="2053369"/>
                </a:cubicBezTo>
                <a:cubicBezTo>
                  <a:pt x="8352928" y="2162289"/>
                  <a:pt x="8309660" y="2266748"/>
                  <a:pt x="8232641" y="2343767"/>
                </a:cubicBezTo>
                <a:cubicBezTo>
                  <a:pt x="8155623" y="2420785"/>
                  <a:pt x="8051164" y="2464054"/>
                  <a:pt x="7942243" y="2464053"/>
                </a:cubicBezTo>
                <a:lnTo>
                  <a:pt x="410684" y="2464053"/>
                </a:lnTo>
                <a:cubicBezTo>
                  <a:pt x="301764" y="2464053"/>
                  <a:pt x="197305" y="2420784"/>
                  <a:pt x="120287" y="2343766"/>
                </a:cubicBezTo>
                <a:cubicBezTo>
                  <a:pt x="43269" y="2266748"/>
                  <a:pt x="1" y="2162289"/>
                  <a:pt x="1" y="2053368"/>
                </a:cubicBezTo>
                <a:cubicBezTo>
                  <a:pt x="1" y="1505807"/>
                  <a:pt x="0" y="958245"/>
                  <a:pt x="0" y="41068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6485" tIns="196485" rIns="196485" bIns="196485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2060"/>
                </a:solidFill>
                <a:latin typeface="Calibri" charset="0"/>
              </a:rPr>
              <a:t>№ 167-ФЗ  «Об  обязательном пенсионном страховании в Российской Федерации» от 15.12.2001 (с 1 января 2014 года)</a:t>
            </a:r>
          </a:p>
          <a:p>
            <a:pPr eaLnBrk="1" hangingPunct="1"/>
            <a:r>
              <a:rPr lang="ru-RU" altLang="ru-RU" sz="2800" b="1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ru-RU" altLang="ru-RU" sz="2400" b="1">
                <a:solidFill>
                  <a:srgbClr val="002060"/>
                </a:solidFill>
                <a:latin typeface="Calibri" charset="0"/>
              </a:rPr>
              <a:t>Ст. 33.2 Дополнить: Для страхователей, </a:t>
            </a:r>
            <a:r>
              <a:rPr lang="ru-RU" altLang="ru-RU" sz="2400">
                <a:solidFill>
                  <a:srgbClr val="002060"/>
                </a:solidFill>
                <a:latin typeface="Calibri" charset="0"/>
              </a:rPr>
              <a:t>указанных в пунктах 1 и 2 настоящей статьи,</a:t>
            </a:r>
            <a:r>
              <a:rPr lang="ru-RU" altLang="ru-RU" sz="2400" b="1">
                <a:solidFill>
                  <a:srgbClr val="002060"/>
                </a:solidFill>
                <a:latin typeface="Calibri" charset="0"/>
              </a:rPr>
              <a:t> в зависимости от установленного по результатам СОУТ класса условий труда </a:t>
            </a:r>
            <a:r>
              <a:rPr lang="ru-RU" altLang="ru-RU" sz="2400">
                <a:solidFill>
                  <a:srgbClr val="002060"/>
                </a:solidFill>
                <a:latin typeface="Calibri" charset="0"/>
              </a:rPr>
              <a:t>взамен установленных пунктами 1 и 2 настоящей статьи дополнительных тарифов страховых взносов </a:t>
            </a:r>
            <a:r>
              <a:rPr lang="ru-RU" altLang="ru-RU" sz="2400" b="1">
                <a:solidFill>
                  <a:srgbClr val="002060"/>
                </a:solidFill>
                <a:latin typeface="Calibri" charset="0"/>
              </a:rPr>
              <a:t>применяются следующие дополнительные тарифы страховых взносов в Пенсионный фонд Российской Федерации на финансирование страховой части трудовой пенсии: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356350"/>
            <a:ext cx="51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fld id="{7DA34C78-3B1D-5144-9B6F-5151497EDDD6}" type="slidenum">
              <a:rPr lang="ru-RU" altLang="ru-RU" sz="1800">
                <a:solidFill>
                  <a:srgbClr val="626262"/>
                </a:solidFill>
                <a:latin typeface="Arial Black" charset="0"/>
              </a:rPr>
              <a:pPr>
                <a:spcBef>
                  <a:spcPct val="20000"/>
                </a:spcBef>
                <a:buFont typeface="Arial" charset="0"/>
                <a:buNone/>
              </a:pPr>
              <a:t>43</a:t>
            </a:fld>
            <a:endParaRPr lang="ru-RU" altLang="ru-RU" sz="1800">
              <a:solidFill>
                <a:srgbClr val="626262"/>
              </a:solidFill>
              <a:latin typeface="Arial Black" charset="0"/>
            </a:endParaRPr>
          </a:p>
        </p:txBody>
      </p:sp>
      <p:sp>
        <p:nvSpPr>
          <p:cNvPr id="45059" name="Заголовок 1"/>
          <p:cNvSpPr>
            <a:spLocks/>
          </p:cNvSpPr>
          <p:nvPr/>
        </p:nvSpPr>
        <p:spPr bwMode="auto">
          <a:xfrm>
            <a:off x="323850" y="188913"/>
            <a:ext cx="80295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tx2"/>
                </a:solidFill>
                <a:latin typeface="Helios" charset="0"/>
              </a:rPr>
              <a:t>ДОПОЛНИТЕЛЬНЫЕ ТАРИФЫ СТРАХОВЫХ ВЗНОСОВ </a:t>
            </a:r>
          </a:p>
          <a:p>
            <a:pPr algn="ctr" eaLnBrk="1" hangingPunct="1"/>
            <a:r>
              <a:rPr lang="ru-RU" altLang="ru-RU" sz="2000" b="1">
                <a:solidFill>
                  <a:schemeClr val="tx2"/>
                </a:solidFill>
                <a:latin typeface="Helios" charset="0"/>
              </a:rPr>
              <a:t>В ПЕНСИОННЫЙ ФОНД РОССИЙСКОЙ ФЕДЕРАЦИИ</a:t>
            </a:r>
          </a:p>
        </p:txBody>
      </p:sp>
      <p:sp>
        <p:nvSpPr>
          <p:cNvPr id="45060" name="Прямоугольник 7"/>
          <p:cNvSpPr>
            <a:spLocks noChangeArrowheads="1"/>
          </p:cNvSpPr>
          <p:nvPr/>
        </p:nvSpPr>
        <p:spPr bwMode="auto">
          <a:xfrm>
            <a:off x="2700338" y="6742113"/>
            <a:ext cx="3930650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400" b="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5" y="6742113"/>
            <a:ext cx="71438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 b="1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4506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0"/>
            <a:ext cx="14287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Прямоугольник 13"/>
          <p:cNvSpPr>
            <a:spLocks noChangeArrowheads="1"/>
          </p:cNvSpPr>
          <p:nvPr/>
        </p:nvSpPr>
        <p:spPr bwMode="auto">
          <a:xfrm>
            <a:off x="611188" y="1196975"/>
            <a:ext cx="2232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latin typeface="Calibri" charset="0"/>
              </a:rPr>
              <a:t>с 1 января 2014 года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79388" y="1628775"/>
          <a:ext cx="8856662" cy="4725988"/>
        </p:xfrm>
        <a:graphic>
          <a:graphicData uri="http://schemas.openxmlformats.org/drawingml/2006/table">
            <a:tbl>
              <a:tblPr/>
              <a:tblGrid>
                <a:gridCol w="3341687"/>
                <a:gridCol w="2006600"/>
                <a:gridCol w="3508375"/>
              </a:tblGrid>
              <a:tr h="88106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Класс условий труда</a:t>
                      </a:r>
                      <a:endParaRPr kumimoji="0" lang="ru-RU" alt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Дополнительный тариф страхового взноса, 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опасный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8,0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549275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вредный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3.4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7,0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549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3.3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6,0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549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3.2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4,0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549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3.1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допустимый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 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оптимальный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 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3" descr="MC900348779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8263" y="3659188"/>
            <a:ext cx="1223962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4" descr="MC900340888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584200"/>
            <a:ext cx="104298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Прямоугольник 1"/>
          <p:cNvSpPr>
            <a:spLocks noChangeArrowheads="1"/>
          </p:cNvSpPr>
          <p:nvPr/>
        </p:nvSpPr>
        <p:spPr bwMode="auto">
          <a:xfrm>
            <a:off x="539750" y="1412875"/>
            <a:ext cx="84963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rgbClr val="002060"/>
                </a:solidFill>
              </a:rPr>
              <a:t>Законом № 421-ФЗ внесены поправки в Трудовой кодекс РФ, </a:t>
            </a:r>
            <a:r>
              <a:rPr lang="ru-RU" altLang="ru-RU" sz="2800" b="1">
                <a:solidFill>
                  <a:srgbClr val="002060"/>
                </a:solidFill>
              </a:rPr>
              <a:t>устанавливающие минимальные гарантированные размеры компенсаций</a:t>
            </a:r>
            <a:r>
              <a:rPr lang="ru-RU" altLang="ru-RU" sz="2800">
                <a:solidFill>
                  <a:srgbClr val="002060"/>
                </a:solidFill>
              </a:rPr>
              <a:t> в  целях защиты прав работников, а переходными положениями </a:t>
            </a:r>
            <a:r>
              <a:rPr lang="ru-RU" altLang="ru-RU" sz="2800" b="1">
                <a:solidFill>
                  <a:srgbClr val="FF0000"/>
                </a:solidFill>
              </a:rPr>
              <a:t>предусмотрено сохранение работникам достигнутого по состоянию на декабрь 2013 г. объема предоставляемых гарантий и компенсаций</a:t>
            </a:r>
            <a:r>
              <a:rPr lang="ru-RU" altLang="ru-RU" sz="2800">
                <a:solidFill>
                  <a:srgbClr val="002060"/>
                </a:solidFill>
              </a:rPr>
              <a:t>, </a:t>
            </a:r>
            <a:r>
              <a:rPr lang="ru-RU" altLang="ru-RU" sz="2800" b="1">
                <a:solidFill>
                  <a:srgbClr val="002060"/>
                </a:solidFill>
              </a:rPr>
              <a:t>при условии их занятости во вредных условиях труда</a:t>
            </a:r>
          </a:p>
        </p:txBody>
      </p:sp>
      <p:sp>
        <p:nvSpPr>
          <p:cNvPr id="46083" name="Заголовок 1"/>
          <p:cNvSpPr>
            <a:spLocks/>
          </p:cNvSpPr>
          <p:nvPr/>
        </p:nvSpPr>
        <p:spPr bwMode="auto">
          <a:xfrm>
            <a:off x="287338" y="476250"/>
            <a:ext cx="885666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  <a:latin typeface="Helios" charset="0"/>
              </a:rPr>
              <a:t>ПРАВА РАБОТНИКОВ НА ГАРАНТИИ И КОМПЕНСАЦИИ </a:t>
            </a:r>
            <a:br>
              <a:rPr lang="ru-RU" altLang="ru-RU" sz="2400" b="1">
                <a:solidFill>
                  <a:srgbClr val="FF0000"/>
                </a:solidFill>
                <a:latin typeface="Helios" charset="0"/>
              </a:rPr>
            </a:br>
            <a:r>
              <a:rPr lang="ru-RU" altLang="ru-RU" sz="2400" b="1">
                <a:solidFill>
                  <a:srgbClr val="FF0000"/>
                </a:solidFill>
                <a:latin typeface="Helios" charset="0"/>
              </a:rPr>
              <a:t>В ТЕКУЩЕМ ЭТАПЕ И В ПЕРЕХОДНЫЙ ПЕРИОД</a:t>
            </a:r>
          </a:p>
        </p:txBody>
      </p:sp>
      <p:sp>
        <p:nvSpPr>
          <p:cNvPr id="4608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356350"/>
            <a:ext cx="51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fld id="{BA7B77C4-54EB-0D42-886D-1A5F08C91FC0}" type="slidenum">
              <a:rPr lang="ru-RU" altLang="ru-RU" sz="1800">
                <a:solidFill>
                  <a:srgbClr val="626262"/>
                </a:solidFill>
                <a:latin typeface="Arial Black" charset="0"/>
              </a:rPr>
              <a:pPr>
                <a:spcBef>
                  <a:spcPct val="20000"/>
                </a:spcBef>
                <a:buFont typeface="Arial" charset="0"/>
                <a:buNone/>
              </a:pPr>
              <a:t>44</a:t>
            </a:fld>
            <a:endParaRPr lang="ru-RU" altLang="ru-RU" sz="1800">
              <a:solidFill>
                <a:srgbClr val="626262"/>
              </a:solidFill>
              <a:latin typeface="Arial Black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93063" y="908050"/>
            <a:ext cx="115093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ru-RU" altLang="ru-RU">
                <a:latin typeface="Garamond" charset="0"/>
              </a:rPr>
              <a:t>ВСФ НИИ труда и социального страхования www.vsf-niitruda.ru</a:t>
            </a:r>
          </a:p>
        </p:txBody>
      </p:sp>
      <p:sp>
        <p:nvSpPr>
          <p:cNvPr id="4710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24B4A04-6354-304C-98B9-0E9A0FFD0F22}" type="slidenum">
              <a:rPr lang="ru-RU" altLang="ru-RU">
                <a:latin typeface="Garamond" charset="0"/>
              </a:rPr>
              <a:pPr/>
              <a:t>45</a:t>
            </a:fld>
            <a:endParaRPr lang="ru-RU" altLang="ru-RU">
              <a:latin typeface="Garamond" charset="0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6851650" cy="1779588"/>
          </a:xfrm>
        </p:spPr>
        <p:txBody>
          <a:bodyPr/>
          <a:lstStyle/>
          <a:p>
            <a:pPr algn="l" eaLnBrk="1" hangingPunct="1"/>
            <a:r>
              <a:rPr kumimoji="0" lang="ru-RU" altLang="ru-RU" sz="2800" b="1">
                <a:solidFill>
                  <a:srgbClr val="000090"/>
                </a:solidFill>
                <a:latin typeface="Arial" charset="0"/>
              </a:rPr>
              <a:t>Федеральная вертикаль администрирования трудового законодательства и трудовых отношений: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276475"/>
            <a:ext cx="86106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kumimoji="0" lang="ru-RU" altLang="ru-RU" sz="2800" b="1">
                <a:solidFill>
                  <a:srgbClr val="C00000"/>
                </a:solidFill>
                <a:latin typeface="Arial" charset="0"/>
              </a:rPr>
              <a:t>Правительство Российской Федерации </a:t>
            </a:r>
          </a:p>
          <a:p>
            <a:pPr eaLnBrk="1" hangingPunct="1">
              <a:lnSpc>
                <a:spcPct val="80000"/>
              </a:lnSpc>
            </a:pPr>
            <a:r>
              <a:rPr kumimoji="0" lang="ru-RU" altLang="ru-RU" sz="2800" b="1">
                <a:solidFill>
                  <a:srgbClr val="C00000"/>
                </a:solidFill>
                <a:latin typeface="Arial" charset="0"/>
              </a:rPr>
              <a:t>Минтруд России</a:t>
            </a:r>
            <a:r>
              <a:rPr kumimoji="0" lang="ru-RU" altLang="ru-RU" sz="2800">
                <a:solidFill>
                  <a:srgbClr val="C00000"/>
                </a:solidFill>
                <a:latin typeface="Arial" charset="0"/>
              </a:rPr>
              <a:t> </a:t>
            </a:r>
            <a:r>
              <a:rPr kumimoji="0" lang="ru-RU" altLang="ru-RU" sz="2400" b="1" i="1">
                <a:latin typeface="Arial" charset="0"/>
              </a:rPr>
              <a:t>(с 2004 по июнь 2012 гг. - Минздравсоцразвития России)</a:t>
            </a:r>
            <a:br>
              <a:rPr kumimoji="0" lang="ru-RU" altLang="ru-RU" sz="2400" b="1" i="1">
                <a:latin typeface="Arial" charset="0"/>
              </a:rPr>
            </a:br>
            <a:r>
              <a:rPr kumimoji="0" lang="ru-RU" altLang="ru-RU" sz="2800" b="1" i="1">
                <a:latin typeface="Arial" charset="0"/>
              </a:rPr>
              <a:t> </a:t>
            </a:r>
            <a:r>
              <a:rPr kumimoji="0" lang="en-US" altLang="ru-RU" sz="2400" b="1" i="1" u="sng">
                <a:solidFill>
                  <a:srgbClr val="35742A"/>
                </a:solidFill>
                <a:latin typeface="Arial" charset="0"/>
                <a:hlinkClick r:id="rId3"/>
              </a:rPr>
              <a:t>www.rosmintrud.ru</a:t>
            </a:r>
            <a:r>
              <a:rPr kumimoji="0" lang="ru-RU" altLang="ru-RU" sz="2400" b="1" i="1" u="sng">
                <a:solidFill>
                  <a:srgbClr val="35742A"/>
                </a:solidFill>
                <a:latin typeface="Arial" charset="0"/>
              </a:rPr>
              <a:t> </a:t>
            </a:r>
            <a:r>
              <a:rPr kumimoji="0" lang="en-US" altLang="ru-RU" sz="2000" i="1">
                <a:latin typeface="Arial" charset="0"/>
              </a:rPr>
              <a:t>(</a:t>
            </a:r>
            <a:r>
              <a:rPr kumimoji="0" lang="ru-RU" altLang="ru-RU" sz="2000" i="1">
                <a:latin typeface="Arial" charset="0"/>
              </a:rPr>
              <a:t>127994, Москва, ГСП-4,  ул.Ильинка, 21</a:t>
            </a:r>
            <a:r>
              <a:rPr kumimoji="0" lang="en-US" altLang="ru-RU" sz="2000" i="1">
                <a:latin typeface="Arial" charset="0"/>
              </a:rPr>
              <a:t>)</a:t>
            </a:r>
            <a:endParaRPr kumimoji="0" lang="ru-RU" altLang="ru-RU" sz="2000" b="1" i="1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kumimoji="0" lang="ru-RU" altLang="ru-RU" sz="2700" b="1">
                <a:solidFill>
                  <a:srgbClr val="FF0000"/>
                </a:solidFill>
                <a:latin typeface="Arial" charset="0"/>
              </a:rPr>
              <a:t>Федеральная служба по труду и занятости</a:t>
            </a:r>
            <a:r>
              <a:rPr kumimoji="0" lang="ru-RU" altLang="ru-RU" sz="2700">
                <a:solidFill>
                  <a:srgbClr val="FF0000"/>
                </a:solidFill>
                <a:latin typeface="Arial" charset="0"/>
              </a:rPr>
              <a:t> (</a:t>
            </a:r>
            <a:r>
              <a:rPr kumimoji="0" lang="ru-RU" altLang="ru-RU" sz="2700" b="1">
                <a:solidFill>
                  <a:srgbClr val="FF0000"/>
                </a:solidFill>
                <a:latin typeface="Arial" charset="0"/>
              </a:rPr>
              <a:t>Роструд)</a:t>
            </a:r>
            <a:r>
              <a:rPr kumimoji="0" lang="ru-RU" altLang="ru-RU" sz="2700">
                <a:solidFill>
                  <a:srgbClr val="FF0000"/>
                </a:solidFill>
                <a:latin typeface="Arial" charset="0"/>
              </a:rPr>
              <a:t> </a:t>
            </a:r>
            <a:r>
              <a:rPr kumimoji="0" lang="ru-RU" altLang="ru-RU" sz="2700">
                <a:latin typeface="Arial" charset="0"/>
              </a:rPr>
              <a:t>–</a:t>
            </a:r>
            <a:r>
              <a:rPr kumimoji="0" lang="ru-RU" altLang="ru-RU" sz="3100">
                <a:latin typeface="Arial" charset="0"/>
              </a:rPr>
              <a:t> </a:t>
            </a:r>
            <a:r>
              <a:rPr kumimoji="0" lang="ru-RU" altLang="ru-RU" sz="2800" b="1" i="1">
                <a:latin typeface="Arial" charset="0"/>
                <a:hlinkClick r:id="rId4"/>
              </a:rPr>
              <a:t>www.rostrud.</a:t>
            </a:r>
            <a:r>
              <a:rPr kumimoji="0" lang="en-US" altLang="ru-RU" sz="2800" b="1" i="1">
                <a:latin typeface="Arial" charset="0"/>
                <a:hlinkClick r:id="rId4"/>
              </a:rPr>
              <a:t>ru</a:t>
            </a:r>
            <a:r>
              <a:rPr kumimoji="0" lang="ru-RU" altLang="ru-RU" sz="2800" b="1" i="1">
                <a:latin typeface="Arial" charset="0"/>
              </a:rPr>
              <a:t> </a:t>
            </a:r>
            <a:r>
              <a:rPr kumimoji="0" lang="en-US" altLang="ru-RU" sz="1600" i="1">
                <a:latin typeface="Arial" charset="0"/>
              </a:rPr>
              <a:t>(</a:t>
            </a:r>
            <a:r>
              <a:rPr kumimoji="0" lang="ru-RU" altLang="ru-RU" sz="1600" i="1">
                <a:latin typeface="Arial" charset="0"/>
              </a:rPr>
              <a:t>109012, Москва, Биржевая пл</a:t>
            </a:r>
            <a:r>
              <a:rPr kumimoji="0" lang="en-US" altLang="ru-RU" sz="1600" i="1">
                <a:latin typeface="Arial" charset="0"/>
              </a:rPr>
              <a:t>.</a:t>
            </a:r>
            <a:r>
              <a:rPr kumimoji="0" lang="ru-RU" altLang="ru-RU" sz="1600" i="1">
                <a:latin typeface="Arial" charset="0"/>
              </a:rPr>
              <a:t>, 1</a:t>
            </a:r>
            <a:r>
              <a:rPr kumimoji="0" lang="en-US" altLang="ru-RU" sz="1600" i="1">
                <a:latin typeface="Arial" charset="0"/>
              </a:rPr>
              <a:t>)</a:t>
            </a:r>
            <a:endParaRPr kumimoji="0" lang="ru-RU" altLang="ru-RU" sz="3900" i="1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kumimoji="0" lang="ru-RU" altLang="ru-RU" sz="2700">
                <a:latin typeface="Arial" charset="0"/>
              </a:rPr>
              <a:t>Территориальные органы Роструда  - </a:t>
            </a:r>
            <a:r>
              <a:rPr kumimoji="0" lang="ru-RU" altLang="ru-RU" sz="2700" b="1">
                <a:solidFill>
                  <a:srgbClr val="FF0000"/>
                </a:solidFill>
                <a:latin typeface="Arial" charset="0"/>
              </a:rPr>
              <a:t>государственные инспекции труда в регионах</a:t>
            </a:r>
            <a:r>
              <a:rPr kumimoji="0" lang="ru-RU" altLang="ru-RU" sz="2700">
                <a:solidFill>
                  <a:srgbClr val="FF0000"/>
                </a:solidFill>
                <a:latin typeface="Arial" charset="0"/>
              </a:rPr>
              <a:t> </a:t>
            </a:r>
            <a:r>
              <a:rPr kumimoji="0" lang="ru-RU" altLang="ru-RU" sz="2700">
                <a:latin typeface="Arial" charset="0"/>
              </a:rPr>
              <a:t>например, </a:t>
            </a:r>
            <a:r>
              <a:rPr kumimoji="0" lang="ru-RU" altLang="ru-RU" sz="2400" b="1" i="1">
                <a:solidFill>
                  <a:srgbClr val="000090"/>
                </a:solidFill>
                <a:latin typeface="Arial" charset="0"/>
              </a:rPr>
              <a:t>Государственная инспекция труда в Иркутской области</a:t>
            </a:r>
            <a:r>
              <a:rPr kumimoji="0" lang="ru-RU" altLang="ru-RU" sz="2400" i="1">
                <a:solidFill>
                  <a:srgbClr val="000090"/>
                </a:solidFill>
                <a:latin typeface="Arial" charset="0"/>
              </a:rPr>
              <a:t> – </a:t>
            </a:r>
            <a:br>
              <a:rPr kumimoji="0" lang="ru-RU" altLang="ru-RU" sz="2400" i="1">
                <a:solidFill>
                  <a:srgbClr val="000090"/>
                </a:solidFill>
                <a:latin typeface="Arial" charset="0"/>
              </a:rPr>
            </a:br>
            <a:r>
              <a:rPr kumimoji="0" lang="ru-RU" altLang="ru-RU" sz="2400" i="1">
                <a:solidFill>
                  <a:srgbClr val="000090"/>
                </a:solidFill>
                <a:latin typeface="Arial" charset="0"/>
              </a:rPr>
              <a:t>664007, г. Иркутск ул. Софьи Перовской, 30</a:t>
            </a:r>
            <a:endParaRPr kumimoji="0" lang="ru-RU" altLang="ru-RU" sz="2400">
              <a:solidFill>
                <a:srgbClr val="00009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kumimoji="0" lang="ru-RU" altLang="ru-RU" sz="2400">
              <a:latin typeface="Arial" charset="0"/>
            </a:endParaRPr>
          </a:p>
        </p:txBody>
      </p:sp>
      <p:pic>
        <p:nvPicPr>
          <p:cNvPr id="1085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908050"/>
            <a:ext cx="9906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4" name="Picture 10" descr="MCj0441455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5908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>
                <a:solidFill>
                  <a:srgbClr val="000090"/>
                </a:solidFill>
              </a:rPr>
              <a:t>Учебные материалы по СОУТ и СУОТ</a:t>
            </a:r>
          </a:p>
        </p:txBody>
      </p:sp>
      <p:pic>
        <p:nvPicPr>
          <p:cNvPr id="48131" name="Изображение 3" descr="1417757939_web_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7669212" cy="52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Изображение 4" descr="1411019107_sout-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1484313"/>
            <a:ext cx="21177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Изображение 5" descr="1411011034_chak-sentyabr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17795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1BC9A01-E91F-F049-B7F8-9B1225A3E554}" type="slidenum">
              <a:rPr lang="ru-RU" altLang="ru-RU">
                <a:solidFill>
                  <a:srgbClr val="898989"/>
                </a:solidFill>
                <a:latin typeface="Calibri" charset="0"/>
              </a:rPr>
              <a:pPr/>
              <a:t>47</a:t>
            </a:fld>
            <a:endParaRPr lang="ru-RU" altLang="ru-RU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7280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 i="1">
                <a:solidFill>
                  <a:srgbClr val="C00000"/>
                </a:solidFill>
                <a:latin typeface="Calibri" charset="0"/>
              </a:rPr>
              <a:t>См. «Охрана труда» и «Оценка и управление профессиональными рисками на предприятии»</a:t>
            </a:r>
            <a:r>
              <a:rPr lang="ru-RU" altLang="ru-RU" sz="3200">
                <a:solidFill>
                  <a:srgbClr val="C00000"/>
                </a:solidFill>
                <a:latin typeface="Calibri" charset="0"/>
              </a:rPr>
              <a:t> </a:t>
            </a:r>
            <a:r>
              <a:rPr lang="ru-RU" altLang="ru-RU" sz="2400">
                <a:solidFill>
                  <a:schemeClr val="tx2"/>
                </a:solidFill>
                <a:latin typeface="Calibri" charset="0"/>
              </a:rPr>
              <a:t> </a:t>
            </a:r>
            <a:r>
              <a:rPr lang="ru-RU" altLang="ru-RU" sz="3200">
                <a:solidFill>
                  <a:schemeClr val="tx2"/>
                </a:solidFill>
                <a:latin typeface="Calibri" charset="0"/>
              </a:rPr>
              <a:t>в Интернете: </a:t>
            </a:r>
            <a:r>
              <a:rPr lang="ru-RU" altLang="ru-RU" sz="2400">
                <a:solidFill>
                  <a:schemeClr val="tx2"/>
                </a:solidFill>
                <a:latin typeface="Calibri" charset="0"/>
              </a:rPr>
              <a:t/>
            </a:r>
            <a:br>
              <a:rPr lang="ru-RU" altLang="ru-RU" sz="2400">
                <a:solidFill>
                  <a:schemeClr val="tx2"/>
                </a:solidFill>
                <a:latin typeface="Calibri" charset="0"/>
              </a:rPr>
            </a:br>
            <a:r>
              <a:rPr lang="en-US" altLang="ru-RU" sz="3200" b="1" i="1" u="sng">
                <a:solidFill>
                  <a:schemeClr val="tx2"/>
                </a:solidFill>
                <a:latin typeface="Calibri" charset="0"/>
              </a:rPr>
              <a:t>vsf-niitruda.ru</a:t>
            </a:r>
            <a:r>
              <a:rPr lang="en-US" altLang="ru-RU" sz="3200" b="1" i="1">
                <a:solidFill>
                  <a:schemeClr val="tx2"/>
                </a:solidFill>
                <a:latin typeface="Calibri" charset="0"/>
              </a:rPr>
              <a:t> </a:t>
            </a:r>
            <a:r>
              <a:rPr lang="ru-RU" altLang="ru-RU" sz="3200" b="1" i="1">
                <a:solidFill>
                  <a:schemeClr val="tx2"/>
                </a:solidFill>
                <a:latin typeface="Calibri" charset="0"/>
              </a:rPr>
              <a:t> </a:t>
            </a:r>
            <a:r>
              <a:rPr lang="ru-RU" altLang="ru-RU" sz="3200">
                <a:solidFill>
                  <a:schemeClr val="tx2"/>
                </a:solidFill>
                <a:latin typeface="Calibri" charset="0"/>
              </a:rPr>
              <a:t>и </a:t>
            </a:r>
            <a:r>
              <a:rPr lang="en-US" altLang="ru-RU" sz="3200" b="1" i="1" u="sng">
                <a:solidFill>
                  <a:schemeClr val="tx2"/>
                </a:solidFill>
                <a:latin typeface="Calibri" charset="0"/>
              </a:rPr>
              <a:t>profrisk</a:t>
            </a:r>
            <a:r>
              <a:rPr lang="ru-RU" altLang="ru-RU" sz="3200" b="1" i="1" u="sng">
                <a:solidFill>
                  <a:schemeClr val="tx2"/>
                </a:solidFill>
                <a:latin typeface="Calibri" charset="0"/>
              </a:rPr>
              <a:t>.ru </a:t>
            </a:r>
            <a:endParaRPr lang="ru-RU" altLang="ru-RU" sz="2800" b="1" i="1" u="sng">
              <a:solidFill>
                <a:schemeClr val="tx2"/>
              </a:solidFill>
              <a:latin typeface="Calibri" charset="0"/>
            </a:endParaRPr>
          </a:p>
        </p:txBody>
      </p:sp>
      <p:graphicFrame>
        <p:nvGraphicFramePr>
          <p:cNvPr id="507910" name="Group 6"/>
          <p:cNvGraphicFramePr>
            <a:graphicFrameLocks noGrp="1"/>
          </p:cNvGraphicFramePr>
          <p:nvPr/>
        </p:nvGraphicFramePr>
        <p:xfrm>
          <a:off x="395288" y="4652963"/>
          <a:ext cx="8496300" cy="1152525"/>
        </p:xfrm>
        <a:graphic>
          <a:graphicData uri="http://schemas.openxmlformats.org/drawingml/2006/table">
            <a:tbl>
              <a:tblPr/>
              <a:tblGrid>
                <a:gridCol w="8496300"/>
              </a:tblGrid>
              <a:tr h="1152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400" b="1" i="1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charset="0"/>
                          <a:ea typeface="Arial" charset="0"/>
                          <a:cs typeface="Arial" charset="0"/>
                        </a:rPr>
                        <a:t>Горячая линия в Иркутской области: (3952) 458-520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4915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88913"/>
            <a:ext cx="992187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Text Box 16"/>
          <p:cNvSpPr txBox="1">
            <a:spLocks noChangeArrowheads="1"/>
          </p:cNvSpPr>
          <p:nvPr/>
        </p:nvSpPr>
        <p:spPr bwMode="auto">
          <a:xfrm>
            <a:off x="323850" y="1268413"/>
            <a:ext cx="84597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rgbClr val="002060"/>
                </a:solidFill>
              </a:rPr>
              <a:t>Федеральное государственное бюджетное учреждение </a:t>
            </a:r>
            <a:br>
              <a:rPr lang="ru-RU" altLang="ru-RU" sz="2000">
                <a:solidFill>
                  <a:srgbClr val="002060"/>
                </a:solidFill>
              </a:rPr>
            </a:br>
            <a:r>
              <a:rPr lang="ru-RU" altLang="ru-RU" sz="2000">
                <a:solidFill>
                  <a:srgbClr val="002060"/>
                </a:solidFill>
              </a:rPr>
              <a:t>НИИ труда и социального страхования Минтруда России</a:t>
            </a:r>
          </a:p>
        </p:txBody>
      </p:sp>
      <p:pic>
        <p:nvPicPr>
          <p:cNvPr id="49160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60350"/>
            <a:ext cx="30845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MCj0434663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65400"/>
            <a:ext cx="105092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42988" y="260350"/>
            <a:ext cx="7561262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2060"/>
                </a:solidFill>
                <a:latin typeface="Calibri" charset="0"/>
              </a:rPr>
              <a:t>СОУТ – </a:t>
            </a:r>
            <a:r>
              <a:rPr lang="ru-RU" altLang="ru-RU" sz="2800">
                <a:solidFill>
                  <a:srgbClr val="002060"/>
                </a:solidFill>
                <a:latin typeface="Calibri" charset="0"/>
              </a:rPr>
              <a:t>единый комплекс </a:t>
            </a:r>
            <a:r>
              <a:rPr lang="ru-RU" altLang="ru-RU" sz="2800" i="1">
                <a:solidFill>
                  <a:srgbClr val="002060"/>
                </a:solidFill>
                <a:latin typeface="Calibri" charset="0"/>
              </a:rPr>
              <a:t>последовательно</a:t>
            </a:r>
            <a:r>
              <a:rPr lang="ru-RU" altLang="ru-RU" sz="2800">
                <a:solidFill>
                  <a:srgbClr val="002060"/>
                </a:solidFill>
                <a:latin typeface="Calibri" charset="0"/>
              </a:rPr>
              <a:t> осуществляемых мероприятий </a:t>
            </a:r>
            <a:r>
              <a:rPr lang="ru-RU" altLang="ru-RU" sz="2800" i="1">
                <a:solidFill>
                  <a:srgbClr val="002060"/>
                </a:solidFill>
                <a:latin typeface="Calibri" charset="0"/>
              </a:rPr>
              <a:t>по идентификации </a:t>
            </a:r>
            <a:r>
              <a:rPr lang="ru-RU" altLang="ru-RU" sz="2800">
                <a:solidFill>
                  <a:srgbClr val="002060"/>
                </a:solidFill>
                <a:latin typeface="Calibri" charset="0"/>
              </a:rPr>
              <a:t>вредных и (или) опасных факторов производственной среды и трудового процесса... и оценке уровня их воздействия на работника с учетом отклонения их фактических значений от установленных уполномоченным Правительством РФ федеральным органом исполнительной власти </a:t>
            </a:r>
            <a:r>
              <a:rPr lang="ru-RU" altLang="ru-RU" sz="2800" i="1">
                <a:solidFill>
                  <a:srgbClr val="002060"/>
                </a:solidFill>
                <a:latin typeface="Calibri" charset="0"/>
              </a:rPr>
              <a:t>нормативов (гигиенических нормативов)</a:t>
            </a:r>
            <a:r>
              <a:rPr lang="ru-RU" altLang="ru-RU" sz="2800">
                <a:solidFill>
                  <a:srgbClr val="002060"/>
                </a:solidFill>
                <a:latin typeface="Calibri" charset="0"/>
              </a:rPr>
              <a:t> условий труда и применения средств индивидуальной и коллективной защиты работников.</a:t>
            </a:r>
          </a:p>
          <a:p>
            <a:pPr eaLnBrk="1" hangingPunct="1"/>
            <a:endParaRPr lang="ru-RU" altLang="ru-RU" sz="4400">
              <a:solidFill>
                <a:srgbClr val="002060"/>
              </a:solidFill>
              <a:latin typeface="Calibri" charset="0"/>
            </a:endParaRPr>
          </a:p>
        </p:txBody>
      </p:sp>
      <p:pic>
        <p:nvPicPr>
          <p:cNvPr id="4" name="Picture 3" descr="MCBD07023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950" y="4941888"/>
            <a:ext cx="1727200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MCj0199675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013325"/>
            <a:ext cx="14605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356350"/>
            <a:ext cx="51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fld id="{C8BC5E15-B850-2E4C-A9AC-34DF901FED8B}" type="slidenum">
              <a:rPr lang="ru-RU" altLang="ru-RU" sz="1800">
                <a:solidFill>
                  <a:srgbClr val="626262"/>
                </a:solidFill>
                <a:latin typeface="Arial Black" charset="0"/>
              </a:rPr>
              <a:pPr>
                <a:spcBef>
                  <a:spcPct val="20000"/>
                </a:spcBef>
                <a:buFont typeface="Arial" charset="0"/>
                <a:buNone/>
              </a:pPr>
              <a:t>5</a:t>
            </a:fld>
            <a:endParaRPr lang="ru-RU" altLang="ru-RU" sz="1800">
              <a:solidFill>
                <a:srgbClr val="626262"/>
              </a:solidFill>
              <a:latin typeface="Arial Black" charset="0"/>
            </a:endParaRPr>
          </a:p>
        </p:txBody>
      </p:sp>
      <p:cxnSp>
        <p:nvCxnSpPr>
          <p:cNvPr id="8" name="Прямая соединительная линия 7"/>
          <p:cNvCxnSpPr>
            <a:cxnSpLocks noChangeShapeType="1"/>
          </p:cNvCxnSpPr>
          <p:nvPr/>
        </p:nvCxnSpPr>
        <p:spPr bwMode="auto">
          <a:xfrm>
            <a:off x="1187450" y="765175"/>
            <a:ext cx="66976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1116013" y="1196975"/>
            <a:ext cx="51117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Прямая соединительная линия 11"/>
          <p:cNvCxnSpPr>
            <a:cxnSpLocks noChangeShapeType="1"/>
          </p:cNvCxnSpPr>
          <p:nvPr/>
        </p:nvCxnSpPr>
        <p:spPr bwMode="auto">
          <a:xfrm>
            <a:off x="1116013" y="1628775"/>
            <a:ext cx="65516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Прямая соединительная линия 13"/>
          <p:cNvCxnSpPr>
            <a:cxnSpLocks noChangeShapeType="1"/>
          </p:cNvCxnSpPr>
          <p:nvPr/>
        </p:nvCxnSpPr>
        <p:spPr bwMode="auto">
          <a:xfrm>
            <a:off x="1116013" y="2060575"/>
            <a:ext cx="143986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Прямая соединительная линия 15"/>
          <p:cNvCxnSpPr>
            <a:cxnSpLocks noChangeShapeType="1"/>
          </p:cNvCxnSpPr>
          <p:nvPr/>
        </p:nvCxnSpPr>
        <p:spPr bwMode="auto">
          <a:xfrm>
            <a:off x="2916238" y="2420938"/>
            <a:ext cx="55435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Прямая соединительная линия 16"/>
          <p:cNvCxnSpPr>
            <a:cxnSpLocks noChangeShapeType="1"/>
          </p:cNvCxnSpPr>
          <p:nvPr/>
        </p:nvCxnSpPr>
        <p:spPr bwMode="auto">
          <a:xfrm>
            <a:off x="1116013" y="2924175"/>
            <a:ext cx="727233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Прямая соединительная линия 17"/>
          <p:cNvCxnSpPr>
            <a:cxnSpLocks noChangeShapeType="1"/>
          </p:cNvCxnSpPr>
          <p:nvPr/>
        </p:nvCxnSpPr>
        <p:spPr bwMode="auto">
          <a:xfrm>
            <a:off x="1116013" y="3284538"/>
            <a:ext cx="42481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Прямая соединительная линия 20"/>
          <p:cNvCxnSpPr>
            <a:cxnSpLocks noChangeShapeType="1"/>
          </p:cNvCxnSpPr>
          <p:nvPr/>
        </p:nvCxnSpPr>
        <p:spPr bwMode="auto">
          <a:xfrm>
            <a:off x="1187450" y="4581525"/>
            <a:ext cx="42481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356350"/>
            <a:ext cx="51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fld id="{9B5C9A33-1FED-A444-8F07-6F5EE755990B}" type="slidenum">
              <a:rPr lang="ru-RU" altLang="ru-RU" sz="1800">
                <a:solidFill>
                  <a:srgbClr val="626262"/>
                </a:solidFill>
                <a:latin typeface="Arial Black" charset="0"/>
              </a:rPr>
              <a:pPr>
                <a:spcBef>
                  <a:spcPct val="20000"/>
                </a:spcBef>
                <a:buFont typeface="Arial" charset="0"/>
                <a:buNone/>
              </a:pPr>
              <a:t>6</a:t>
            </a:fld>
            <a:endParaRPr lang="ru-RU" altLang="ru-RU" sz="1800">
              <a:solidFill>
                <a:srgbClr val="626262"/>
              </a:solidFill>
              <a:latin typeface="Arial Black" charset="0"/>
            </a:endParaRPr>
          </a:p>
        </p:txBody>
      </p:sp>
      <p:sp>
        <p:nvSpPr>
          <p:cNvPr id="7171" name="Заголовок 1"/>
          <p:cNvSpPr>
            <a:spLocks/>
          </p:cNvSpPr>
          <p:nvPr/>
        </p:nvSpPr>
        <p:spPr bwMode="auto">
          <a:xfrm>
            <a:off x="179388" y="44450"/>
            <a:ext cx="885666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600" b="1">
              <a:solidFill>
                <a:schemeClr val="tx2"/>
              </a:solidFill>
              <a:latin typeface="Helios" charset="0"/>
            </a:endParaRPr>
          </a:p>
        </p:txBody>
      </p:sp>
      <p:sp>
        <p:nvSpPr>
          <p:cNvPr id="7172" name="Прямоугольник 7"/>
          <p:cNvSpPr>
            <a:spLocks noChangeArrowheads="1"/>
          </p:cNvSpPr>
          <p:nvPr/>
        </p:nvSpPr>
        <p:spPr bwMode="auto">
          <a:xfrm>
            <a:off x="2700338" y="6742113"/>
            <a:ext cx="3930650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400" b="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5" y="6742113"/>
            <a:ext cx="71438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 b="1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17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64288"/>
            <a:ext cx="1800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0"/>
            <a:ext cx="14287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>
            <a:spLocks/>
          </p:cNvSpPr>
          <p:nvPr/>
        </p:nvSpPr>
        <p:spPr bwMode="auto">
          <a:xfrm>
            <a:off x="323850" y="260350"/>
            <a:ext cx="8569325" cy="17287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chemeClr val="tx2"/>
                </a:solidFill>
                <a:latin typeface="Calibri" charset="0"/>
              </a:rPr>
              <a:t>СПЕЦИАЛЬНАЯ ОЦЕНКА ТРУДА ДЛЯ РАБОТНИКОВ</a:t>
            </a:r>
          </a:p>
          <a:p>
            <a:pPr algn="ctr" eaLnBrk="1" hangingPunct="1"/>
            <a:endParaRPr lang="ru-RU" altLang="ru-RU" sz="1600" b="1">
              <a:solidFill>
                <a:schemeClr val="tx2"/>
              </a:solidFill>
              <a:latin typeface="Calibri" charset="0"/>
            </a:endParaRPr>
          </a:p>
          <a:p>
            <a:pPr eaLnBrk="1" hangingPunct="1">
              <a:buFont typeface="Wingdings" charset="2"/>
              <a:buChar char="Ø"/>
            </a:pPr>
            <a:r>
              <a:rPr lang="ru-RU" altLang="ru-RU" sz="1600">
                <a:solidFill>
                  <a:schemeClr val="tx2"/>
                </a:solidFill>
                <a:latin typeface="Calibri" charset="0"/>
              </a:rPr>
              <a:t>ОБЪЕКТИВНАЯ ИНФОРМАЦИЯ ОБ УСЛОВИЯХ ТРУДА НА РАБОЧИХ МЕСТАХ</a:t>
            </a:r>
          </a:p>
          <a:p>
            <a:pPr eaLnBrk="1" hangingPunct="1">
              <a:buFont typeface="Wingdings" charset="2"/>
              <a:buChar char="Ø"/>
            </a:pPr>
            <a:endParaRPr lang="ru-RU" altLang="ru-RU" sz="1600">
              <a:solidFill>
                <a:schemeClr val="tx2"/>
              </a:solidFill>
              <a:latin typeface="Calibri" charset="0"/>
            </a:endParaRPr>
          </a:p>
          <a:p>
            <a:pPr eaLnBrk="1" hangingPunct="1">
              <a:buFont typeface="Wingdings" charset="2"/>
              <a:buChar char="Ø"/>
            </a:pPr>
            <a:r>
              <a:rPr lang="ru-RU" altLang="ru-RU" sz="1600">
                <a:solidFill>
                  <a:schemeClr val="tx2"/>
                </a:solidFill>
                <a:latin typeface="Calibri" charset="0"/>
              </a:rPr>
              <a:t>ПРАВО НА ГАРАНТИИ И КОМПЕНСАЦИИ</a:t>
            </a:r>
          </a:p>
          <a:p>
            <a:pPr eaLnBrk="1" hangingPunct="1">
              <a:buFont typeface="Wingdings" charset="2"/>
              <a:buChar char="Ø"/>
            </a:pPr>
            <a:endParaRPr lang="ru-RU" altLang="ru-RU" sz="1600">
              <a:solidFill>
                <a:schemeClr val="tx2"/>
              </a:solidFill>
              <a:latin typeface="Calibri" charset="0"/>
            </a:endParaRPr>
          </a:p>
          <a:p>
            <a:pPr eaLnBrk="1" hangingPunct="1">
              <a:buFont typeface="Wingdings" charset="2"/>
              <a:buChar char="Ø"/>
            </a:pPr>
            <a:r>
              <a:rPr lang="ru-RU" altLang="ru-RU" sz="1600">
                <a:solidFill>
                  <a:schemeClr val="tx2"/>
                </a:solidFill>
                <a:latin typeface="Calibri" charset="0"/>
              </a:rPr>
              <a:t>ПРАВО ТРЕБОВАТЬ УЛУЧШЕНИЯ УСЛОВИЙ ТРУДА</a:t>
            </a:r>
          </a:p>
        </p:txBody>
      </p:sp>
      <p:sp>
        <p:nvSpPr>
          <p:cNvPr id="14" name="Заголовок 1"/>
          <p:cNvSpPr>
            <a:spLocks/>
          </p:cNvSpPr>
          <p:nvPr/>
        </p:nvSpPr>
        <p:spPr bwMode="auto">
          <a:xfrm>
            <a:off x="323850" y="2276475"/>
            <a:ext cx="8569325" cy="1584325"/>
          </a:xfrm>
          <a:prstGeom prst="rect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chemeClr val="tx2"/>
                </a:solidFill>
                <a:latin typeface="Calibri" charset="0"/>
              </a:rPr>
              <a:t>СПЕЦИАЛЬНАЯ ОЦЕНКА ТРУДА ДЛЯ РАБОТОДАТЕЛЕЙ</a:t>
            </a:r>
          </a:p>
          <a:p>
            <a:pPr algn="ctr" eaLnBrk="1" hangingPunct="1"/>
            <a:endParaRPr lang="ru-RU" altLang="ru-RU" sz="1600" b="1">
              <a:solidFill>
                <a:schemeClr val="tx2"/>
              </a:solidFill>
              <a:latin typeface="Calibri" charset="0"/>
            </a:endParaRPr>
          </a:p>
          <a:p>
            <a:pPr eaLnBrk="1" hangingPunct="1">
              <a:buFont typeface="Wingdings" charset="2"/>
              <a:buChar char="Ø"/>
            </a:pPr>
            <a:r>
              <a:rPr lang="ru-RU" altLang="ru-RU" sz="1600">
                <a:solidFill>
                  <a:schemeClr val="tx2"/>
                </a:solidFill>
                <a:latin typeface="Calibri" charset="0"/>
              </a:rPr>
              <a:t>УПРАВЛЕНИЕ ИЗДЕРЖКАМИ, СВЯЗАННЫМИ С НЕБЛАГОПРИЯТНЫМИ УСЛОВИЯМИ ТРУДА</a:t>
            </a:r>
          </a:p>
          <a:p>
            <a:pPr eaLnBrk="1" hangingPunct="1">
              <a:buFont typeface="Wingdings" charset="2"/>
              <a:buChar char="Ø"/>
            </a:pPr>
            <a:endParaRPr lang="ru-RU" altLang="ru-RU" sz="1600">
              <a:solidFill>
                <a:schemeClr val="tx2"/>
              </a:solidFill>
              <a:latin typeface="Calibri" charset="0"/>
            </a:endParaRPr>
          </a:p>
          <a:p>
            <a:pPr eaLnBrk="1" hangingPunct="1">
              <a:buFont typeface="Wingdings" charset="2"/>
              <a:buChar char="Ø"/>
            </a:pPr>
            <a:r>
              <a:rPr lang="ru-RU" altLang="ru-RU" sz="1600">
                <a:solidFill>
                  <a:schemeClr val="tx2"/>
                </a:solidFill>
                <a:latin typeface="Calibri" charset="0"/>
              </a:rPr>
              <a:t>СТИМУЛ К УЛУЧШЕНИЮ УСЛОВИЙ ТРУДА</a:t>
            </a:r>
          </a:p>
        </p:txBody>
      </p:sp>
      <p:sp>
        <p:nvSpPr>
          <p:cNvPr id="15" name="Заголовок 1"/>
          <p:cNvSpPr>
            <a:spLocks/>
          </p:cNvSpPr>
          <p:nvPr/>
        </p:nvSpPr>
        <p:spPr bwMode="auto">
          <a:xfrm>
            <a:off x="323850" y="4221163"/>
            <a:ext cx="8569325" cy="2016125"/>
          </a:xfrm>
          <a:prstGeom prst="rect">
            <a:avLst/>
          </a:prstGeom>
          <a:gradFill rotWithShape="1">
            <a:gsLst>
              <a:gs pos="0">
                <a:srgbClr val="2787A0"/>
              </a:gs>
              <a:gs pos="80000">
                <a:srgbClr val="36B1D2"/>
              </a:gs>
              <a:gs pos="100000">
                <a:srgbClr val="34B3D6"/>
              </a:gs>
            </a:gsLst>
            <a:lin ang="16200000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17375E"/>
                </a:solidFill>
                <a:latin typeface="Calibri" charset="0"/>
              </a:rPr>
              <a:t>СПЕЦИАЛЬНАЯ ОЦЕНКА ТРУДА ДЛЯ ГОСУДАРСТВА</a:t>
            </a:r>
          </a:p>
          <a:p>
            <a:pPr algn="ctr" eaLnBrk="1" hangingPunct="1"/>
            <a:endParaRPr lang="ru-RU" altLang="ru-RU" sz="1600" b="1">
              <a:solidFill>
                <a:srgbClr val="17375E"/>
              </a:solidFill>
              <a:latin typeface="Calibri" charset="0"/>
            </a:endParaRPr>
          </a:p>
          <a:p>
            <a:pPr eaLnBrk="1" hangingPunct="1">
              <a:buFont typeface="Wingdings" charset="2"/>
              <a:buChar char="Ø"/>
            </a:pPr>
            <a:r>
              <a:rPr lang="ru-RU" altLang="ru-RU" sz="1600">
                <a:solidFill>
                  <a:srgbClr val="17375E"/>
                </a:solidFill>
                <a:latin typeface="Calibri" charset="0"/>
              </a:rPr>
              <a:t>ОБЪЕКТИВНАЯ ИНФОРМАЦИЯ О СОСТОЯНИИ УСЛОВИЙ ТРУДА ДЛЯ ПРИНЯТИЯ УПРАВЛЕНЧЕСКИХ РЕШЕНИЙ</a:t>
            </a:r>
          </a:p>
          <a:p>
            <a:pPr eaLnBrk="1" hangingPunct="1">
              <a:buFont typeface="Wingdings" charset="2"/>
              <a:buChar char="Ø"/>
            </a:pPr>
            <a:endParaRPr lang="ru-RU" altLang="ru-RU" sz="1600">
              <a:solidFill>
                <a:srgbClr val="17375E"/>
              </a:solidFill>
              <a:latin typeface="Calibri" charset="0"/>
            </a:endParaRPr>
          </a:p>
          <a:p>
            <a:pPr eaLnBrk="1" hangingPunct="1">
              <a:buFont typeface="Wingdings" charset="2"/>
              <a:buChar char="Ø"/>
            </a:pPr>
            <a:r>
              <a:rPr lang="ru-RU" altLang="ru-RU" sz="1600">
                <a:solidFill>
                  <a:srgbClr val="17375E"/>
                </a:solidFill>
                <a:latin typeface="Calibri" charset="0"/>
              </a:rPr>
              <a:t>ПОБУЖДЕНИЕ РАБОТОДАТЕЛЕЙ К УЛУЧШЕНИЮ УСЛОВИЙ ТРУДА</a:t>
            </a:r>
          </a:p>
          <a:p>
            <a:pPr eaLnBrk="1" hangingPunct="1">
              <a:buFont typeface="Wingdings" charset="2"/>
              <a:buChar char="Ø"/>
            </a:pPr>
            <a:endParaRPr lang="ru-RU" altLang="ru-RU" sz="1600">
              <a:solidFill>
                <a:srgbClr val="17375E"/>
              </a:solidFill>
              <a:latin typeface="Calibri" charset="0"/>
            </a:endParaRPr>
          </a:p>
          <a:p>
            <a:pPr eaLnBrk="1" hangingPunct="1">
              <a:buFont typeface="Wingdings" charset="2"/>
              <a:buChar char="Ø"/>
            </a:pPr>
            <a:r>
              <a:rPr lang="ru-RU" altLang="ru-RU" sz="1600">
                <a:solidFill>
                  <a:srgbClr val="17375E"/>
                </a:solidFill>
                <a:latin typeface="Calibri" charset="0"/>
              </a:rPr>
              <a:t>ОСУЩЕСТВЛЕНИЕ КОНТРОЛЬНО-НАДЗОРНЫХ ФУНКЦИЙ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569325" cy="1143000"/>
          </a:xfrm>
        </p:spPr>
        <p:txBody>
          <a:bodyPr/>
          <a:lstStyle/>
          <a:p>
            <a:pPr eaLnBrk="1" hangingPunct="1"/>
            <a:r>
              <a:rPr kumimoji="0" lang="ru-RU" altLang="ru-RU" sz="3600" b="1">
                <a:solidFill>
                  <a:srgbClr val="002060"/>
                </a:solidFill>
              </a:rPr>
              <a:t>ПРИМЕНЕНИЕ РЕЗУЛЬТАТОВ СОУТ </a:t>
            </a:r>
            <a:r>
              <a:rPr kumimoji="0" lang="ru-RU" altLang="ru-RU" sz="2900" b="1">
                <a:solidFill>
                  <a:srgbClr val="002060"/>
                </a:solidFill>
              </a:rPr>
              <a:t>(ст.7)</a:t>
            </a:r>
            <a:endParaRPr kumimoji="0" lang="ru-RU" altLang="ru-RU" sz="3600" b="1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412875"/>
            <a:ext cx="8496300" cy="52562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kumimoji="0" lang="ru-RU" altLang="ru-RU" sz="2400" b="1"/>
              <a:t>Разработка и реализация мероприятий по улучшению труда работников;</a:t>
            </a:r>
          </a:p>
          <a:p>
            <a:pPr eaLnBrk="1" hangingPunct="1">
              <a:lnSpc>
                <a:spcPct val="90000"/>
              </a:lnSpc>
            </a:pPr>
            <a:r>
              <a:rPr kumimoji="0" lang="ru-RU" altLang="ru-RU" sz="2400"/>
              <a:t>Информирование работников об условиях труда;</a:t>
            </a:r>
          </a:p>
          <a:p>
            <a:pPr eaLnBrk="1" hangingPunct="1">
              <a:lnSpc>
                <a:spcPct val="90000"/>
              </a:lnSpc>
            </a:pPr>
            <a:r>
              <a:rPr kumimoji="0" lang="ru-RU" altLang="ru-RU" sz="2400"/>
              <a:t>Обеспечение работников СИЗ, оснащение рабочих мест СКЗ;</a:t>
            </a:r>
          </a:p>
          <a:p>
            <a:pPr eaLnBrk="1" hangingPunct="1">
              <a:lnSpc>
                <a:spcPct val="90000"/>
              </a:lnSpc>
            </a:pPr>
            <a:r>
              <a:rPr kumimoji="0" lang="ru-RU" altLang="ru-RU" sz="2400" b="1"/>
              <a:t>Организация медосмотров;</a:t>
            </a:r>
          </a:p>
          <a:p>
            <a:pPr eaLnBrk="1" hangingPunct="1">
              <a:lnSpc>
                <a:spcPct val="90000"/>
              </a:lnSpc>
            </a:pPr>
            <a:r>
              <a:rPr kumimoji="0" lang="ru-RU" altLang="ru-RU" sz="2400"/>
              <a:t>Установление гарантий и компенсаций</a:t>
            </a:r>
          </a:p>
          <a:p>
            <a:pPr eaLnBrk="1" hangingPunct="1">
              <a:lnSpc>
                <a:spcPct val="90000"/>
              </a:lnSpc>
            </a:pPr>
            <a:r>
              <a:rPr kumimoji="0" lang="ru-RU" altLang="ru-RU" sz="2400" b="1"/>
              <a:t>Установление дополнительного тарифа страховых взносов в ПФР</a:t>
            </a:r>
          </a:p>
          <a:p>
            <a:pPr eaLnBrk="1" hangingPunct="1">
              <a:lnSpc>
                <a:spcPct val="90000"/>
              </a:lnSpc>
            </a:pPr>
            <a:r>
              <a:rPr kumimoji="0" lang="ru-RU" altLang="ru-RU" sz="2400"/>
              <a:t>Расчета скидок и надбавок к страховому тарифу в ФСС</a:t>
            </a:r>
          </a:p>
          <a:p>
            <a:pPr eaLnBrk="1" hangingPunct="1">
              <a:lnSpc>
                <a:spcPct val="90000"/>
              </a:lnSpc>
            </a:pPr>
            <a:r>
              <a:rPr kumimoji="0" lang="ru-RU" altLang="ru-RU" sz="2400" i="1"/>
              <a:t>Обоснование финансирования мероприятий по улучшению условий труда (в т.ч. за счет средств ФСС)</a:t>
            </a:r>
          </a:p>
          <a:p>
            <a:pPr eaLnBrk="1" hangingPunct="1">
              <a:lnSpc>
                <a:spcPct val="90000"/>
              </a:lnSpc>
            </a:pPr>
            <a:r>
              <a:rPr kumimoji="0" lang="ru-RU" altLang="ru-RU" sz="2400"/>
              <a:t>Для расследований несчастных случаев  и профзаболеваний</a:t>
            </a:r>
          </a:p>
          <a:p>
            <a:pPr eaLnBrk="1" hangingPunct="1">
              <a:lnSpc>
                <a:spcPct val="90000"/>
              </a:lnSpc>
            </a:pPr>
            <a:r>
              <a:rPr kumimoji="0" lang="ru-RU" altLang="ru-RU" sz="2400" b="1"/>
              <a:t>Для оценки уровней профессиональных рисков</a:t>
            </a:r>
          </a:p>
          <a:p>
            <a:pPr eaLnBrk="1" hangingPunct="1">
              <a:lnSpc>
                <a:spcPct val="90000"/>
              </a:lnSpc>
            </a:pPr>
            <a:endParaRPr kumimoji="0" lang="ru-RU" altLang="ru-RU" sz="2200"/>
          </a:p>
        </p:txBody>
      </p:sp>
      <p:sp>
        <p:nvSpPr>
          <p:cNvPr id="8196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356350"/>
            <a:ext cx="51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fld id="{1ECF1E11-B64C-5A4B-B41B-DAA20657B379}" type="slidenum">
              <a:rPr lang="ru-RU" altLang="ru-RU" sz="1800">
                <a:solidFill>
                  <a:srgbClr val="626262"/>
                </a:solidFill>
                <a:latin typeface="Arial Black" charset="0"/>
              </a:rPr>
              <a:pPr>
                <a:spcBef>
                  <a:spcPct val="20000"/>
                </a:spcBef>
                <a:buFont typeface="Arial" charset="0"/>
                <a:buNone/>
              </a:pPr>
              <a:t>7</a:t>
            </a:fld>
            <a:endParaRPr lang="ru-RU" altLang="ru-RU" sz="1800">
              <a:solidFill>
                <a:srgbClr val="626262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6925"/>
          </a:xfrm>
        </p:spPr>
        <p:txBody>
          <a:bodyPr/>
          <a:lstStyle/>
          <a:p>
            <a:pPr eaLnBrk="1" hangingPunct="1"/>
            <a:r>
              <a:rPr kumimoji="0" lang="ru-RU" altLang="ru-RU" sz="4000" b="1">
                <a:solidFill>
                  <a:srgbClr val="002060"/>
                </a:solidFill>
              </a:rPr>
              <a:t>ПОРЯДОК ПРОВЕДЕНИЯ СОУТ </a:t>
            </a:r>
            <a:r>
              <a:rPr kumimoji="0" lang="ru-RU" altLang="ru-RU" sz="2800" b="1">
                <a:solidFill>
                  <a:srgbClr val="002060"/>
                </a:solidFill>
              </a:rPr>
              <a:t>(ст. 8)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18488" cy="52562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kumimoji="0" lang="ru-RU" altLang="ru-RU" sz="2500"/>
              <a:t>1. </a:t>
            </a:r>
            <a:r>
              <a:rPr kumimoji="0" lang="ru-RU" altLang="ru-RU" sz="2500" b="1">
                <a:solidFill>
                  <a:srgbClr val="C00000"/>
                </a:solidFill>
              </a:rPr>
              <a:t>Обязанности по организации и финансированию </a:t>
            </a:r>
            <a:r>
              <a:rPr kumimoji="0" lang="ru-RU" altLang="ru-RU" sz="2500"/>
              <a:t>проведения специальной оценки условий труда возлагаются </a:t>
            </a:r>
            <a:r>
              <a:rPr kumimoji="0" lang="ru-RU" altLang="ru-RU" sz="2500" b="1">
                <a:solidFill>
                  <a:srgbClr val="C00000"/>
                </a:solidFill>
              </a:rPr>
              <a:t>на работодателя</a:t>
            </a:r>
            <a:r>
              <a:rPr kumimoji="0" lang="ru-RU" altLang="ru-RU" sz="250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kumimoji="0" lang="ru-RU" altLang="ru-RU" sz="2500"/>
              <a:t>2. Специальная оценка условий труда проводится </a:t>
            </a:r>
            <a:r>
              <a:rPr kumimoji="0" lang="ru-RU" altLang="ru-RU" sz="2500" b="1">
                <a:solidFill>
                  <a:srgbClr val="632523"/>
                </a:solidFill>
              </a:rPr>
              <a:t>совместно работодателем и организацией или организациями, проводящими СОУТ</a:t>
            </a:r>
            <a:r>
              <a:rPr kumimoji="0" lang="ru-RU" altLang="ru-RU" sz="2500"/>
              <a:t>, и привлекаемыми работодателем на основании гражданско-правового договора.</a:t>
            </a:r>
          </a:p>
          <a:p>
            <a:pPr eaLnBrk="1" hangingPunct="1">
              <a:lnSpc>
                <a:spcPct val="80000"/>
              </a:lnSpc>
            </a:pPr>
            <a:r>
              <a:rPr kumimoji="0" lang="ru-RU" altLang="ru-RU" sz="2500"/>
              <a:t>3. Специальная оценка условий труда проводится в соответствии с </a:t>
            </a:r>
            <a:r>
              <a:rPr kumimoji="0" lang="ru-RU" altLang="ru-RU" sz="2500" b="1">
                <a:solidFill>
                  <a:srgbClr val="7030A0"/>
                </a:solidFill>
              </a:rPr>
              <a:t>Методикой, утвержденной Минтрудом</a:t>
            </a:r>
          </a:p>
          <a:p>
            <a:pPr eaLnBrk="1" hangingPunct="1">
              <a:lnSpc>
                <a:spcPct val="80000"/>
              </a:lnSpc>
            </a:pPr>
            <a:r>
              <a:rPr kumimoji="0" lang="ru-RU" altLang="ru-RU" sz="2500"/>
              <a:t>4. Специальная оценка условий труда на рабочем месте проводится </a:t>
            </a:r>
            <a:r>
              <a:rPr kumimoji="0" lang="ru-RU" altLang="ru-RU" sz="2500" b="1">
                <a:solidFill>
                  <a:srgbClr val="006600"/>
                </a:solidFill>
              </a:rPr>
              <a:t>не реже чем один раз в пять лет</a:t>
            </a:r>
            <a:r>
              <a:rPr kumimoji="0" lang="ru-RU" altLang="ru-RU" sz="2500"/>
              <a:t>, если иное не установлено настоящим Федеральным законом. Указанный срок исчисляется </a:t>
            </a:r>
            <a:r>
              <a:rPr kumimoji="0" lang="ru-RU" altLang="ru-RU" sz="2500" i="1">
                <a:solidFill>
                  <a:srgbClr val="C00000"/>
                </a:solidFill>
              </a:rPr>
              <a:t>со дня утверждения отчета о проведении специальной оценки </a:t>
            </a:r>
            <a:br>
              <a:rPr kumimoji="0" lang="ru-RU" altLang="ru-RU" sz="2500" i="1">
                <a:solidFill>
                  <a:srgbClr val="C00000"/>
                </a:solidFill>
              </a:rPr>
            </a:br>
            <a:r>
              <a:rPr kumimoji="0" lang="ru-RU" altLang="ru-RU" sz="2500" i="1">
                <a:solidFill>
                  <a:srgbClr val="C00000"/>
                </a:solidFill>
              </a:rPr>
              <a:t>условий труда</a:t>
            </a:r>
            <a:r>
              <a:rPr kumimoji="0" lang="ru-RU" altLang="ru-RU" sz="250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9220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532813" y="6381750"/>
            <a:ext cx="51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fld id="{1367EC00-F045-8749-B1D0-5B398483CFDE}" type="slidenum">
              <a:rPr lang="ru-RU" altLang="ru-RU" sz="1800">
                <a:solidFill>
                  <a:srgbClr val="626262"/>
                </a:solidFill>
                <a:latin typeface="Arial Black" charset="0"/>
              </a:rPr>
              <a:pPr>
                <a:spcBef>
                  <a:spcPct val="20000"/>
                </a:spcBef>
                <a:buFont typeface="Arial" charset="0"/>
                <a:buNone/>
              </a:pPr>
              <a:t>8</a:t>
            </a:fld>
            <a:endParaRPr lang="ru-RU" altLang="ru-RU" sz="1800">
              <a:solidFill>
                <a:srgbClr val="626262"/>
              </a:solidFill>
              <a:latin typeface="Arial Black" charset="0"/>
            </a:endParaRPr>
          </a:p>
        </p:txBody>
      </p:sp>
      <p:pic>
        <p:nvPicPr>
          <p:cNvPr id="5" name="Picture 3" descr="MCBD07023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962150"/>
            <a:ext cx="15113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MC90035399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661025"/>
            <a:ext cx="822325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356350"/>
            <a:ext cx="51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fld id="{00123193-3B53-E44E-90C6-AB5D7E1DFB7C}" type="slidenum">
              <a:rPr lang="ru-RU" altLang="ru-RU" sz="1800">
                <a:solidFill>
                  <a:srgbClr val="626262"/>
                </a:solidFill>
                <a:latin typeface="Arial Black" charset="0"/>
              </a:rPr>
              <a:pPr>
                <a:spcBef>
                  <a:spcPct val="20000"/>
                </a:spcBef>
                <a:buFont typeface="Arial" charset="0"/>
                <a:buNone/>
              </a:pPr>
              <a:t>9</a:t>
            </a:fld>
            <a:endParaRPr lang="ru-RU" altLang="ru-RU" sz="1800">
              <a:solidFill>
                <a:srgbClr val="626262"/>
              </a:solidFill>
              <a:latin typeface="Arial Black" charset="0"/>
            </a:endParaRPr>
          </a:p>
        </p:txBody>
      </p:sp>
      <p:sp>
        <p:nvSpPr>
          <p:cNvPr id="10243" name="Заголовок 1"/>
          <p:cNvSpPr>
            <a:spLocks/>
          </p:cNvSpPr>
          <p:nvPr/>
        </p:nvSpPr>
        <p:spPr bwMode="auto">
          <a:xfrm>
            <a:off x="179388" y="260350"/>
            <a:ext cx="88566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tx2"/>
                </a:solidFill>
                <a:latin typeface="Helios" charset="0"/>
              </a:rPr>
              <a:t>ФОРМИРОВАНИЕ КОМИССИИ ПО ПРОВЕДЕНИЮ СПЕЦИАЛЬНОЙ ОЦЕНКИ УСЛОВИЙ ТРУДА (ст. 9)</a:t>
            </a:r>
          </a:p>
        </p:txBody>
      </p:sp>
      <p:sp>
        <p:nvSpPr>
          <p:cNvPr id="10244" name="Прямоугольник 7"/>
          <p:cNvSpPr>
            <a:spLocks noChangeArrowheads="1"/>
          </p:cNvSpPr>
          <p:nvPr/>
        </p:nvSpPr>
        <p:spPr bwMode="auto">
          <a:xfrm>
            <a:off x="2700338" y="6742113"/>
            <a:ext cx="3930650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400" b="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5" y="6742113"/>
            <a:ext cx="71438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 b="1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024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64288"/>
            <a:ext cx="1800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0"/>
            <a:ext cx="14287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Схема 13"/>
          <p:cNvGraphicFramePr/>
          <p:nvPr/>
        </p:nvGraphicFramePr>
        <p:xfrm>
          <a:off x="251520" y="908720"/>
          <a:ext cx="87129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Picture 6" descr="MCj02500780000[1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2636838"/>
            <a:ext cx="17653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4" descr="MCj02316350000[1]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08275"/>
            <a:ext cx="19431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единительная линия 12"/>
          <p:cNvCxnSpPr>
            <a:cxnSpLocks noChangeShapeType="1"/>
          </p:cNvCxnSpPr>
          <p:nvPr/>
        </p:nvCxnSpPr>
        <p:spPr bwMode="auto">
          <a:xfrm>
            <a:off x="827088" y="4292600"/>
            <a:ext cx="2952750" cy="18732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Прямая соединительная линия 16"/>
          <p:cNvCxnSpPr>
            <a:cxnSpLocks noChangeShapeType="1"/>
          </p:cNvCxnSpPr>
          <p:nvPr/>
        </p:nvCxnSpPr>
        <p:spPr bwMode="auto">
          <a:xfrm flipV="1">
            <a:off x="900113" y="4292600"/>
            <a:ext cx="2808287" cy="18732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" name="Picture 3" descr="BD04972_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205038"/>
            <a:ext cx="187166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MCj04347130000[1]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149725"/>
            <a:ext cx="5762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MCj04347130000[1]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5762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3522</Words>
  <Application>Microsoft Macintosh PowerPoint</Application>
  <PresentationFormat>Экран (4:3)</PresentationFormat>
  <Paragraphs>476</Paragraphs>
  <Slides>47</Slides>
  <Notes>34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4" baseType="lpstr">
      <vt:lpstr>Arial Black</vt:lpstr>
      <vt:lpstr>Calibri</vt:lpstr>
      <vt:lpstr>Garamond</vt:lpstr>
      <vt:lpstr>Helios</vt:lpstr>
      <vt:lpstr>Wingdings</vt:lpstr>
      <vt:lpstr>Arial</vt:lpstr>
      <vt:lpstr>Тема Office</vt:lpstr>
      <vt:lpstr>Специальная оценка условий труда</vt:lpstr>
      <vt:lpstr>Презентация PowerPoint</vt:lpstr>
      <vt:lpstr>Презентация PowerPoint</vt:lpstr>
      <vt:lpstr>С 1 ЯНВАРЯ 2014 ВСТУПИЛИ В СИЛУ ФЕДЕРАЛЬНЫЕ ЗАКОНЫ </vt:lpstr>
      <vt:lpstr>Презентация PowerPoint</vt:lpstr>
      <vt:lpstr>Презентация PowerPoint</vt:lpstr>
      <vt:lpstr>ПРИМЕНЕНИЕ РЕЗУЛЬТАТОВ СОУТ (ст.7)</vt:lpstr>
      <vt:lpstr>ПОРЯДОК ПРОВЕДЕНИЯ СОУТ (ст. 8)</vt:lpstr>
      <vt:lpstr>Презентация PowerPoint</vt:lpstr>
      <vt:lpstr>ПРЕДСТАВИТЕЛЬСТВО РАБОТНИКОВ!</vt:lpstr>
      <vt:lpstr>Презентация PowerPoint</vt:lpstr>
      <vt:lpstr>ИДЕНТИФИКАЦИЯ ФАКТОРОВ (ст. 10)</vt:lpstr>
      <vt:lpstr>Презентация PowerPoint</vt:lpstr>
      <vt:lpstr>ИСПОЛЬЗОВАНИЕ РЕЗУЛЬТАТОВ ПРОИЗВОДСТВННОГО КОНТРОЛЯ</vt:lpstr>
      <vt:lpstr>КЛАССИФИКАТОР ВРЕДНЫХ И (ИЛИ) ОПАСНЫХ ПРОИЗВОДСТВЕНЫХ ФАКТОРОВ</vt:lpstr>
      <vt:lpstr>КЛАССИФИКАТОР ВРЕДНЫХ И (ИЛИ) ОПАСНЫХ ПРОИЗВОДСТВЕНЫХ ФАКТОРОВ</vt:lpstr>
      <vt:lpstr>КЛАССИФИКАТОР ВРЕДНЫХ И (ИЛИ) ОПАСНЫХ ПРОИЗВОДСТВЕНЫХ ФАКТОРОВ</vt:lpstr>
      <vt:lpstr>ВРЕДНЫЕ И (ИЛИ) ОПАСНЫЕ  ФАКТОРЫ ТРУДОВОГО ПРОЦЕССА</vt:lpstr>
      <vt:lpstr>ФАКТОРЫ ПРОИЗВОДСТВЕННОЙ СРЕДЫ И ТРУДОВОГО ПРОЦЕССА (п.3 ст.13)</vt:lpstr>
      <vt:lpstr>Идентификация потенциально вредных и (или) опасных производственных факторов не осуществляется в отношении:</vt:lpstr>
      <vt:lpstr>ДЕКЛАРИРОВАНИЕ СООТВЕТСТВИЯ УСЛОВИЙ ТРУДА ГОСУДАРСТВЕННЫМ НОРМАТИВНЫМ ТРЕБОВАНИЯМ ОХРАНЫ ТРУДА (ст. 11)</vt:lpstr>
      <vt:lpstr>КЛАССИФИКАЦИЯ УСЛОВИЙ ТРУДА</vt:lpstr>
      <vt:lpstr>КЛАССЫ УСЛОВИЙ ТРУДА</vt:lpstr>
      <vt:lpstr>Презентация PowerPoint</vt:lpstr>
      <vt:lpstr>ВНЕПЛАНОВАЯ СПЕЦИАЛЬНАЯ ОЦЕНКА УСЛОВИЙ ТРУДА ПРОВОДИТСЯ В СЛУЧАЯХ (СТ. 17) :</vt:lpstr>
      <vt:lpstr>РЕЗУЛЬТАТЫ СПЕЦИАЛЬНОЙ ОЦЕНКИ УСЛОВИЙ ТРУДА (ст.15)</vt:lpstr>
      <vt:lpstr>п. 602 приказа Минкультуры России от 25.08.2010 № 558</vt:lpstr>
      <vt:lpstr>ПЕРЕДАЧА РЕЗУЛЬТАТОВ ПРОВЕДЕНИЯ СПЕЦИАЛЬНОЙ ОЦЕНКИ УСЛОВИЙ ТРУДА В ИНФОРМАЦИОННУЮ СИСТЕМУ УЧЕТА с 01.01.2016 г.</vt:lpstr>
      <vt:lpstr>ИНФОРМАЦИОННАЯ СИСТЕМА УЧЕТА (ст. 18)</vt:lpstr>
      <vt:lpstr>Презентация PowerPoint</vt:lpstr>
      <vt:lpstr>Презентация PowerPoint</vt:lpstr>
      <vt:lpstr>ТРЕБОВАНИЯ К ЭКСПЕРТАМ (с. 20)</vt:lpstr>
      <vt:lpstr>СТАТУС ЭКСПЕРТА,  ПРОВОДЯЩЕГО СПЕЦИАЛЬНУЮ ОЦЕНКУ УСЛОВИЙ ТРУДА</vt:lpstr>
      <vt:lpstr>НЕЗАВИСИМОСТЬ ОРГАНИЗАЦИЙ И ЭКСПЕРТОВ</vt:lpstr>
      <vt:lpstr>ОТВЕТСТВЕННОСТЬ ОРГАНИЗАЦИЙ И ЭКСПЕРТОВ</vt:lpstr>
      <vt:lpstr>ЭКСПЕРТИЗА КАЧЕСТВА СПЕЦИАЛЬНОЙ ОЦЕНКИ  УСЛОВИЙ ТРУДА (ст. 24)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Федеральная вертикаль администрирования трудового законодательства и трудовых отношений:</vt:lpstr>
      <vt:lpstr>Учебные материалы по СОУТ и СУОТ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Специальная оценка условий труда и управление охраной труда</dc:title>
  <dc:creator>Байгереев Марат</dc:creator>
  <cp:lastModifiedBy>Байгереев Марат</cp:lastModifiedBy>
  <cp:revision>2</cp:revision>
  <dcterms:created xsi:type="dcterms:W3CDTF">2016-03-02T07:26:12Z</dcterms:created>
  <dcterms:modified xsi:type="dcterms:W3CDTF">2016-03-29T08:54:12Z</dcterms:modified>
</cp:coreProperties>
</file>