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7"/>
  </p:notesMasterIdLst>
  <p:sldIdLst>
    <p:sldId id="279" r:id="rId2"/>
    <p:sldId id="308" r:id="rId3"/>
    <p:sldId id="256" r:id="rId4"/>
    <p:sldId id="313" r:id="rId5"/>
    <p:sldId id="316" r:id="rId6"/>
    <p:sldId id="324" r:id="rId7"/>
    <p:sldId id="314" r:id="rId8"/>
    <p:sldId id="323" r:id="rId9"/>
    <p:sldId id="318" r:id="rId10"/>
    <p:sldId id="319" r:id="rId11"/>
    <p:sldId id="321" r:id="rId12"/>
    <p:sldId id="325" r:id="rId13"/>
    <p:sldId id="320" r:id="rId14"/>
    <p:sldId id="322" r:id="rId15"/>
    <p:sldId id="332" r:id="rId16"/>
    <p:sldId id="335" r:id="rId17"/>
    <p:sldId id="334" r:id="rId18"/>
    <p:sldId id="326" r:id="rId19"/>
    <p:sldId id="327" r:id="rId20"/>
    <p:sldId id="328" r:id="rId21"/>
    <p:sldId id="330" r:id="rId22"/>
    <p:sldId id="329" r:id="rId23"/>
    <p:sldId id="331" r:id="rId24"/>
    <p:sldId id="333" r:id="rId25"/>
    <p:sldId id="306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CC"/>
    <a:srgbClr val="FFFF99"/>
    <a:srgbClr val="FFA90D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/>
    <p:restoredTop sz="94686"/>
  </p:normalViewPr>
  <p:slideViewPr>
    <p:cSldViewPr>
      <p:cViewPr varScale="1">
        <p:scale>
          <a:sx n="145" d="100"/>
          <a:sy n="145" d="100"/>
        </p:scale>
        <p:origin x="8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08890B-A85E-42DE-ABA6-0A8067485A3E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72E9BE9-04BD-46C6-ABEB-7749864934D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0" dirty="0" smtClean="0">
              <a:latin typeface="Arial"/>
              <a:cs typeface="Arial"/>
            </a:rPr>
            <a:t>ПОВЫШЕНИЕ УРОВНЯ ЗАЩИТЫ РАБОТНИКОВ ПУТЕМ ЗАКРЕПЛЕНИЯ МИНИМАЛЬНЫХ ОБЪЕМОВ ГАРАНТИЙ И КОМПЕНСАЦИЙ В ТРУДОВОМ КОДЕКСЕ РФ</a:t>
          </a:r>
        </a:p>
        <a:p>
          <a:endParaRPr lang="ru-RU" sz="1600" dirty="0"/>
        </a:p>
      </dgm:t>
    </dgm:pt>
    <dgm:pt modelId="{847D592C-DF84-4402-891B-6C55FBADEAC9}" type="parTrans" cxnId="{7011F16B-9F2A-4DB2-9D2D-BC41C6232AA3}">
      <dgm:prSet/>
      <dgm:spPr/>
      <dgm:t>
        <a:bodyPr/>
        <a:lstStyle/>
        <a:p>
          <a:endParaRPr lang="ru-RU"/>
        </a:p>
      </dgm:t>
    </dgm:pt>
    <dgm:pt modelId="{7D6E8154-6D94-4159-8260-3E410E61402A}" type="sibTrans" cxnId="{7011F16B-9F2A-4DB2-9D2D-BC41C6232AA3}">
      <dgm:prSet/>
      <dgm:spPr/>
      <dgm:t>
        <a:bodyPr/>
        <a:lstStyle/>
        <a:p>
          <a:endParaRPr lang="ru-RU"/>
        </a:p>
      </dgm:t>
    </dgm:pt>
    <dgm:pt modelId="{27B6476F-A067-49A1-A7A2-86FA3785F102}">
      <dgm:prSet phldrT="[Текст]" custT="1"/>
      <dgm:spPr/>
      <dgm:t>
        <a:bodyPr/>
        <a:lstStyle/>
        <a:p>
          <a:r>
            <a:rPr lang="ru-RU" sz="2000" b="1" i="0" dirty="0" smtClean="0">
              <a:solidFill>
                <a:schemeClr val="tx1"/>
              </a:solidFill>
              <a:latin typeface="Arial"/>
              <a:cs typeface="Arial"/>
            </a:rPr>
            <a:t>ПОВЫШЕНИЕ УРОВНЯ ЗАЩИТЫ ПРАВ РАБОТНИКОВ ЗА </a:t>
          </a:r>
          <a:r>
            <a:rPr lang="ru-RU" sz="2000" b="1" i="0" dirty="0" smtClean="0">
              <a:solidFill>
                <a:schemeClr val="tx1"/>
              </a:solidFill>
              <a:effectLst/>
              <a:latin typeface="Arial"/>
              <a:cs typeface="Arial"/>
            </a:rPr>
            <a:t>СЧЕТ </a:t>
          </a:r>
          <a:r>
            <a:rPr lang="ru-RU" sz="2000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rPr>
            <a:t>АКТИВИЗАЦИИ ДЕЯТЕЛЬНОСТИ СОЦИАЛЬНЫХ ПАРТНЕРОВ </a:t>
          </a:r>
          <a:r>
            <a:rPr lang="ru-RU" sz="2000" b="1" i="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rPr>
            <a:t>В РАМКАХ ОТРАСЛЕВЫХ И КОЛЛЕКТИВНЫХ ПЕРЕГОВОРОВ</a:t>
          </a:r>
        </a:p>
      </dgm:t>
    </dgm:pt>
    <dgm:pt modelId="{52040383-70F3-4FAA-99EF-AA51F1DA7350}" type="parTrans" cxnId="{8F502234-43A5-4210-AF4B-A7DA6723F9A2}">
      <dgm:prSet/>
      <dgm:spPr/>
      <dgm:t>
        <a:bodyPr/>
        <a:lstStyle/>
        <a:p>
          <a:endParaRPr lang="ru-RU"/>
        </a:p>
      </dgm:t>
    </dgm:pt>
    <dgm:pt modelId="{0FC3E33B-7DC2-4F53-B80C-235E314A394E}" type="sibTrans" cxnId="{8F502234-43A5-4210-AF4B-A7DA6723F9A2}">
      <dgm:prSet/>
      <dgm:spPr/>
      <dgm:t>
        <a:bodyPr/>
        <a:lstStyle/>
        <a:p>
          <a:endParaRPr lang="ru-RU"/>
        </a:p>
      </dgm:t>
    </dgm:pt>
    <dgm:pt modelId="{DDBD80BA-BC8A-47B6-9BA7-6FDC283C1EED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002060"/>
              </a:solidFill>
            </a:rPr>
            <a:t>ПОПРАВКИ В ТК РФ ПРЕДУСМАТРИВАЮТ ВОЗМОЖНОСТЬ ДИФФЕРЕНЦИРОВАННОГО УСТАНОВЛЕНИЯ ПРЕДУСМОТРЕННЫХ ЗАКОНОДАТЕЛЬСТВОМ ГАРАНТИЙ И КОМПЕНСАЦИЙ</a:t>
          </a:r>
          <a:endParaRPr lang="ru-RU" dirty="0" smtClean="0">
            <a:solidFill>
              <a:srgbClr val="002060"/>
            </a:solidFill>
          </a:endParaRPr>
        </a:p>
      </dgm:t>
    </dgm:pt>
    <dgm:pt modelId="{4E16470B-1AB8-4068-9F35-BD01BE855239}" type="parTrans" cxnId="{48F88F20-022F-4466-BE4A-070845C14B96}">
      <dgm:prSet/>
      <dgm:spPr/>
      <dgm:t>
        <a:bodyPr/>
        <a:lstStyle/>
        <a:p>
          <a:endParaRPr lang="ru-RU"/>
        </a:p>
      </dgm:t>
    </dgm:pt>
    <dgm:pt modelId="{73E2C17A-BD34-4AF5-94D2-1BBDAB10FC60}" type="sibTrans" cxnId="{48F88F20-022F-4466-BE4A-070845C14B96}">
      <dgm:prSet/>
      <dgm:spPr/>
      <dgm:t>
        <a:bodyPr/>
        <a:lstStyle/>
        <a:p>
          <a:endParaRPr lang="ru-RU"/>
        </a:p>
      </dgm:t>
    </dgm:pt>
    <dgm:pt modelId="{CE3E7752-4DD1-4554-B6B3-913FCD9A97C6}" type="pres">
      <dgm:prSet presAssocID="{3408890B-A85E-42DE-ABA6-0A8067485A3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7A2B20-F76F-48B0-A666-0C3F18FCE95A}" type="pres">
      <dgm:prSet presAssocID="{3408890B-A85E-42DE-ABA6-0A8067485A3E}" presName="dummyMaxCanvas" presStyleCnt="0">
        <dgm:presLayoutVars/>
      </dgm:prSet>
      <dgm:spPr/>
    </dgm:pt>
    <dgm:pt modelId="{F5F8F201-7C3D-4F6F-822A-8CB3ED926D5D}" type="pres">
      <dgm:prSet presAssocID="{3408890B-A85E-42DE-ABA6-0A8067485A3E}" presName="ThreeNodes_1" presStyleLbl="node1" presStyleIdx="0" presStyleCnt="3" custLinFactNeighborX="1898" custLinFactNeighborY="9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83286-5422-4447-A375-F3175DCB2CC2}" type="pres">
      <dgm:prSet presAssocID="{3408890B-A85E-42DE-ABA6-0A8067485A3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53162-AFE9-42BF-AE50-708B1970C759}" type="pres">
      <dgm:prSet presAssocID="{3408890B-A85E-42DE-ABA6-0A8067485A3E}" presName="ThreeNodes_3" presStyleLbl="node1" presStyleIdx="2" presStyleCnt="3" custLinFactNeighborX="1416" custLinFactNeighborY="-8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B3F69-7FB1-4FB0-A67C-D967A8463062}" type="pres">
      <dgm:prSet presAssocID="{3408890B-A85E-42DE-ABA6-0A8067485A3E}" presName="ThreeConn_1-2" presStyleLbl="fgAccFollowNode1" presStyleIdx="0" presStyleCnt="2" custLinFactNeighborX="-27512" custLinFactNeighborY="-5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05E03-6A16-4B87-A60A-FF0A1B558D4E}" type="pres">
      <dgm:prSet presAssocID="{3408890B-A85E-42DE-ABA6-0A8067485A3E}" presName="ThreeConn_2-3" presStyleLbl="fgAccFollowNode1" presStyleIdx="1" presStyleCnt="2" custLinFactNeighborX="5059" custLinFactNeighborY="-109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EF6E7-3EF9-428B-80AF-91E029818399}" type="pres">
      <dgm:prSet presAssocID="{3408890B-A85E-42DE-ABA6-0A8067485A3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218E4-C502-44BA-B6A9-292EBE356550}" type="pres">
      <dgm:prSet presAssocID="{3408890B-A85E-42DE-ABA6-0A8067485A3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16A01-84FA-4CE6-8F2D-B55092BF6D71}" type="pres">
      <dgm:prSet presAssocID="{3408890B-A85E-42DE-ABA6-0A8067485A3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11F16B-9F2A-4DB2-9D2D-BC41C6232AA3}" srcId="{3408890B-A85E-42DE-ABA6-0A8067485A3E}" destId="{E72E9BE9-04BD-46C6-ABEB-7749864934DE}" srcOrd="0" destOrd="0" parTransId="{847D592C-DF84-4402-891B-6C55FBADEAC9}" sibTransId="{7D6E8154-6D94-4159-8260-3E410E61402A}"/>
    <dgm:cxn modelId="{941688D0-C679-41AF-A651-410879318C5A}" type="presOf" srcId="{DDBD80BA-BC8A-47B6-9BA7-6FDC283C1EED}" destId="{67F16A01-84FA-4CE6-8F2D-B55092BF6D71}" srcOrd="1" destOrd="0" presId="urn:microsoft.com/office/officeart/2005/8/layout/vProcess5"/>
    <dgm:cxn modelId="{B9378CD1-A2F3-4266-94DE-7E4C2C4DA34C}" type="presOf" srcId="{27B6476F-A067-49A1-A7A2-86FA3785F102}" destId="{85C83286-5422-4447-A375-F3175DCB2CC2}" srcOrd="0" destOrd="0" presId="urn:microsoft.com/office/officeart/2005/8/layout/vProcess5"/>
    <dgm:cxn modelId="{726FE015-B6DF-49F5-A651-46B6F63C7534}" type="presOf" srcId="{E72E9BE9-04BD-46C6-ABEB-7749864934DE}" destId="{F5F8F201-7C3D-4F6F-822A-8CB3ED926D5D}" srcOrd="0" destOrd="0" presId="urn:microsoft.com/office/officeart/2005/8/layout/vProcess5"/>
    <dgm:cxn modelId="{4A548668-D765-437F-82FE-F9126F7821E1}" type="presOf" srcId="{3408890B-A85E-42DE-ABA6-0A8067485A3E}" destId="{CE3E7752-4DD1-4554-B6B3-913FCD9A97C6}" srcOrd="0" destOrd="0" presId="urn:microsoft.com/office/officeart/2005/8/layout/vProcess5"/>
    <dgm:cxn modelId="{077DD0A1-05A1-4D65-8384-C4C93F9B1C14}" type="presOf" srcId="{27B6476F-A067-49A1-A7A2-86FA3785F102}" destId="{F7B218E4-C502-44BA-B6A9-292EBE356550}" srcOrd="1" destOrd="0" presId="urn:microsoft.com/office/officeart/2005/8/layout/vProcess5"/>
    <dgm:cxn modelId="{8F502234-43A5-4210-AF4B-A7DA6723F9A2}" srcId="{3408890B-A85E-42DE-ABA6-0A8067485A3E}" destId="{27B6476F-A067-49A1-A7A2-86FA3785F102}" srcOrd="1" destOrd="0" parTransId="{52040383-70F3-4FAA-99EF-AA51F1DA7350}" sibTransId="{0FC3E33B-7DC2-4F53-B80C-235E314A394E}"/>
    <dgm:cxn modelId="{93BE6FE6-8F0B-4EDF-9EEE-9860189D5315}" type="presOf" srcId="{E72E9BE9-04BD-46C6-ABEB-7749864934DE}" destId="{409EF6E7-3EF9-428B-80AF-91E029818399}" srcOrd="1" destOrd="0" presId="urn:microsoft.com/office/officeart/2005/8/layout/vProcess5"/>
    <dgm:cxn modelId="{EEB5ED81-3DB5-474E-B725-F0300F1D2D25}" type="presOf" srcId="{7D6E8154-6D94-4159-8260-3E410E61402A}" destId="{9CFB3F69-7FB1-4FB0-A67C-D967A8463062}" srcOrd="0" destOrd="0" presId="urn:microsoft.com/office/officeart/2005/8/layout/vProcess5"/>
    <dgm:cxn modelId="{049AA8D3-916A-44F4-9ACD-0587DC735E37}" type="presOf" srcId="{DDBD80BA-BC8A-47B6-9BA7-6FDC283C1EED}" destId="{2FA53162-AFE9-42BF-AE50-708B1970C759}" srcOrd="0" destOrd="0" presId="urn:microsoft.com/office/officeart/2005/8/layout/vProcess5"/>
    <dgm:cxn modelId="{48F88F20-022F-4466-BE4A-070845C14B96}" srcId="{3408890B-A85E-42DE-ABA6-0A8067485A3E}" destId="{DDBD80BA-BC8A-47B6-9BA7-6FDC283C1EED}" srcOrd="2" destOrd="0" parTransId="{4E16470B-1AB8-4068-9F35-BD01BE855239}" sibTransId="{73E2C17A-BD34-4AF5-94D2-1BBDAB10FC60}"/>
    <dgm:cxn modelId="{2BF3B245-EBE8-4626-AA91-7EA48AA04369}" type="presOf" srcId="{0FC3E33B-7DC2-4F53-B80C-235E314A394E}" destId="{B1C05E03-6A16-4B87-A60A-FF0A1B558D4E}" srcOrd="0" destOrd="0" presId="urn:microsoft.com/office/officeart/2005/8/layout/vProcess5"/>
    <dgm:cxn modelId="{52C35EEC-2A7B-4F50-B379-D2376E3ACC8C}" type="presParOf" srcId="{CE3E7752-4DD1-4554-B6B3-913FCD9A97C6}" destId="{B77A2B20-F76F-48B0-A666-0C3F18FCE95A}" srcOrd="0" destOrd="0" presId="urn:microsoft.com/office/officeart/2005/8/layout/vProcess5"/>
    <dgm:cxn modelId="{9426B231-37FC-4585-A5B3-5749991B87D3}" type="presParOf" srcId="{CE3E7752-4DD1-4554-B6B3-913FCD9A97C6}" destId="{F5F8F201-7C3D-4F6F-822A-8CB3ED926D5D}" srcOrd="1" destOrd="0" presId="urn:microsoft.com/office/officeart/2005/8/layout/vProcess5"/>
    <dgm:cxn modelId="{B5E0F2CE-423A-479C-A0F6-BD3A8C6C80A9}" type="presParOf" srcId="{CE3E7752-4DD1-4554-B6B3-913FCD9A97C6}" destId="{85C83286-5422-4447-A375-F3175DCB2CC2}" srcOrd="2" destOrd="0" presId="urn:microsoft.com/office/officeart/2005/8/layout/vProcess5"/>
    <dgm:cxn modelId="{7F325F65-A054-4BDA-8BF7-DD54AAD97751}" type="presParOf" srcId="{CE3E7752-4DD1-4554-B6B3-913FCD9A97C6}" destId="{2FA53162-AFE9-42BF-AE50-708B1970C759}" srcOrd="3" destOrd="0" presId="urn:microsoft.com/office/officeart/2005/8/layout/vProcess5"/>
    <dgm:cxn modelId="{09112727-CC6E-4E08-BCD8-E42E6B8FDB39}" type="presParOf" srcId="{CE3E7752-4DD1-4554-B6B3-913FCD9A97C6}" destId="{9CFB3F69-7FB1-4FB0-A67C-D967A8463062}" srcOrd="4" destOrd="0" presId="urn:microsoft.com/office/officeart/2005/8/layout/vProcess5"/>
    <dgm:cxn modelId="{72CADBCB-637D-4920-943B-41D1E468CE49}" type="presParOf" srcId="{CE3E7752-4DD1-4554-B6B3-913FCD9A97C6}" destId="{B1C05E03-6A16-4B87-A60A-FF0A1B558D4E}" srcOrd="5" destOrd="0" presId="urn:microsoft.com/office/officeart/2005/8/layout/vProcess5"/>
    <dgm:cxn modelId="{D712A3AA-6D4C-43B2-9C1E-44CCF247562C}" type="presParOf" srcId="{CE3E7752-4DD1-4554-B6B3-913FCD9A97C6}" destId="{409EF6E7-3EF9-428B-80AF-91E029818399}" srcOrd="6" destOrd="0" presId="urn:microsoft.com/office/officeart/2005/8/layout/vProcess5"/>
    <dgm:cxn modelId="{AA26BE35-8186-4ED4-8BF6-5A048D2DCA98}" type="presParOf" srcId="{CE3E7752-4DD1-4554-B6B3-913FCD9A97C6}" destId="{F7B218E4-C502-44BA-B6A9-292EBE356550}" srcOrd="7" destOrd="0" presId="urn:microsoft.com/office/officeart/2005/8/layout/vProcess5"/>
    <dgm:cxn modelId="{B9207F93-5E83-4338-826C-AE9B7EB56EEF}" type="presParOf" srcId="{CE3E7752-4DD1-4554-B6B3-913FCD9A97C6}" destId="{67F16A01-84FA-4CE6-8F2D-B55092BF6D71}" srcOrd="8" destOrd="0" presId="urn:microsoft.com/office/officeart/2005/8/layout/vProcess5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8F201-7C3D-4F6F-822A-8CB3ED926D5D}">
      <dsp:nvSpPr>
        <dsp:cNvPr id="0" name=""/>
        <dsp:cNvSpPr/>
      </dsp:nvSpPr>
      <dsp:spPr>
        <a:xfrm>
          <a:off x="144051" y="144015"/>
          <a:ext cx="7589643" cy="159857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0" kern="1200" dirty="0" smtClean="0">
              <a:latin typeface="Arial"/>
              <a:cs typeface="Arial"/>
            </a:rPr>
            <a:t>ПОВЫШЕНИЕ УРОВНЯ ЗАЩИТЫ РАБОТНИКОВ ПУТЕМ ЗАКРЕПЛЕНИЯ МИНИМАЛЬНЫХ ОБЪЕМОВ ГАРАНТИЙ И КОМПЕНСАЦИЙ В ТРУДОВОМ КОДЕКСЕ РФ</a:t>
          </a:r>
        </a:p>
        <a:p>
          <a:pPr lvl="0" algn="l">
            <a:spcBef>
              <a:spcPct val="0"/>
            </a:spcBef>
          </a:pPr>
          <a:endParaRPr lang="ru-RU" sz="1600" kern="1200" dirty="0"/>
        </a:p>
      </dsp:txBody>
      <dsp:txXfrm>
        <a:off x="190872" y="190836"/>
        <a:ext cx="5864652" cy="1504935"/>
      </dsp:txXfrm>
    </dsp:sp>
    <dsp:sp modelId="{85C83286-5422-4447-A375-F3175DCB2CC2}">
      <dsp:nvSpPr>
        <dsp:cNvPr id="0" name=""/>
        <dsp:cNvSpPr/>
      </dsp:nvSpPr>
      <dsp:spPr>
        <a:xfrm>
          <a:off x="669674" y="1865007"/>
          <a:ext cx="7589643" cy="159857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425139"/>
            <a:satOff val="-34119"/>
            <a:lumOff val="33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tx1"/>
              </a:solidFill>
              <a:latin typeface="Arial"/>
              <a:cs typeface="Arial"/>
            </a:rPr>
            <a:t>ПОВЫШЕНИЕ УРОВНЯ ЗАЩИТЫ ПРАВ РАБОТНИКОВ ЗА </a:t>
          </a:r>
          <a:r>
            <a:rPr lang="ru-RU" sz="2000" b="1" i="0" kern="1200" dirty="0" smtClean="0">
              <a:solidFill>
                <a:schemeClr val="tx1"/>
              </a:solidFill>
              <a:effectLst/>
              <a:latin typeface="Arial"/>
              <a:cs typeface="Arial"/>
            </a:rPr>
            <a:t>СЧЕТ </a:t>
          </a:r>
          <a:r>
            <a:rPr lang="ru-RU" sz="2000" b="1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rPr>
            <a:t>АКТИВИЗАЦИИ ДЕЯТЕЛЬНОСТИ СОЦИАЛЬНЫХ ПАРТНЕРОВ </a:t>
          </a:r>
          <a:r>
            <a:rPr lang="ru-RU" sz="2000" b="1" i="0" kern="12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rPr>
            <a:t>В РАМКАХ ОТРАСЛЕВЫХ И КОЛЛЕКТИВНЫХ ПЕРЕГОВОРОВ</a:t>
          </a:r>
        </a:p>
      </dsp:txBody>
      <dsp:txXfrm>
        <a:off x="716495" y="1911828"/>
        <a:ext cx="5787251" cy="1504935"/>
      </dsp:txXfrm>
    </dsp:sp>
    <dsp:sp modelId="{2FA53162-AFE9-42BF-AE50-708B1970C759}">
      <dsp:nvSpPr>
        <dsp:cNvPr id="0" name=""/>
        <dsp:cNvSpPr/>
      </dsp:nvSpPr>
      <dsp:spPr>
        <a:xfrm>
          <a:off x="1339348" y="3600401"/>
          <a:ext cx="7589643" cy="159857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425139"/>
            <a:satOff val="-34119"/>
            <a:lumOff val="33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rgbClr val="002060"/>
              </a:solidFill>
            </a:rPr>
            <a:t>ПОПРАВКИ В ТК РФ ПРЕДУСМАТРИВАЮТ ВОЗМОЖНОСТЬ ДИФФЕРЕНЦИРОВАННОГО УСТАНОВЛЕНИЯ ПРЕДУСМОТРЕННЫХ ЗАКОНОДАТЕЛЬСТВОМ ГАРАНТИЙ И КОМПЕНСАЦИЙ</a:t>
          </a:r>
          <a:endParaRPr lang="ru-RU" sz="1800" kern="1200" dirty="0" smtClean="0">
            <a:solidFill>
              <a:srgbClr val="002060"/>
            </a:solidFill>
          </a:endParaRPr>
        </a:p>
      </dsp:txBody>
      <dsp:txXfrm>
        <a:off x="1386169" y="3647222"/>
        <a:ext cx="5787251" cy="1504935"/>
      </dsp:txXfrm>
    </dsp:sp>
    <dsp:sp modelId="{9CFB3F69-7FB1-4FB0-A67C-D967A8463062}">
      <dsp:nvSpPr>
        <dsp:cNvPr id="0" name=""/>
        <dsp:cNvSpPr/>
      </dsp:nvSpPr>
      <dsp:spPr>
        <a:xfrm>
          <a:off x="6264697" y="1152123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498489" y="1152123"/>
        <a:ext cx="571491" cy="781904"/>
      </dsp:txXfrm>
    </dsp:sp>
    <dsp:sp modelId="{B1C05E03-6A16-4B87-A60A-FF0A1B558D4E}">
      <dsp:nvSpPr>
        <dsp:cNvPr id="0" name=""/>
        <dsp:cNvSpPr/>
      </dsp:nvSpPr>
      <dsp:spPr>
        <a:xfrm>
          <a:off x="7272808" y="2952327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506600" y="2952327"/>
        <a:ext cx="571491" cy="781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Verdana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50B3EDEC-EB45-2E48-8699-2FE45CCE9860}" type="datetimeFigureOut">
              <a:rPr lang="ru-RU"/>
              <a:pPr>
                <a:defRPr/>
              </a:pPr>
              <a:t>29.03.16</a:t>
            </a:fld>
            <a:endParaRPr lang="ru-RU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4E7CCAE-7E6B-B64D-AB6B-3C80B87650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5715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 altLang="ru-RU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893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 altLang="ru-RU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580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ru-RU" altLang="ru-RU">
              <a:latin typeface="Calibri" charset="0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fld id="{3D55DDB8-7939-494D-976E-C4FCF3488997}" type="slidenum">
              <a:rPr lang="ru-RU" altLang="ru-RU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4220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 altLang="ru-RU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7707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 altLang="ru-RU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423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ru-RU" altLang="ru-RU">
              <a:latin typeface="Calibri" charset="0"/>
            </a:endParaRPr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fld id="{70173DD7-D4BA-8A47-9A3B-7100BEEE3B6E}" type="slidenum">
              <a:rPr lang="ru-RU" altLang="ru-RU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4536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 altLang="ru-RU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847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 altLang="ru-RU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73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 altLang="ru-RU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238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 altLang="ru-RU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041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 altLang="ru-RU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474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 altLang="ru-RU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472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 altLang="ru-RU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252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 altLang="ru-RU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18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 altLang="ru-RU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25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Verdan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Verdan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Verdan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Verdana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Verdan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339 h 1906"/>
                <a:gd name="T4" fmla="*/ 5830 w 5740"/>
                <a:gd name="T5" fmla="*/ 1339 h 1906"/>
                <a:gd name="T6" fmla="*/ 583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Verdana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9319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4F9495-E933-6C40-8431-6D96B93DC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553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C56AA-874E-F14A-8849-5CB6BB1A74B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66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E0D7A-9475-9445-8607-2EC58B9051E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587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FFE6D-F75B-8541-ADFC-209BC662EF6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0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8C17D-8F53-DD4F-9C15-EE356361774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95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9BD79D-B238-A742-9B91-C5B66754172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04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795FF-8F67-7042-B4C3-FFEE4B8FAD2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5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9F873-EAD1-5D48-B523-D4691CBA301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03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6BFEA3-53B1-384A-8959-80D5A8575CC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18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DF6D2C-91F0-144D-844E-EB1994693F1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04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AE507-0DEC-8D41-8AA8-CCEF4DABC47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77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0D8F2-392A-5F4D-B507-9896A8891B3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36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430A340-4827-964A-AD01-19E5F977D4B0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216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Verdan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216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Verdan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216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Verdan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Verdana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217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Verdan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9217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339 h 1906"/>
                <a:gd name="T4" fmla="*/ 5830 w 5740"/>
                <a:gd name="T5" fmla="*/ 1339 h 1906"/>
                <a:gd name="T6" fmla="*/ 583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Verdana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9217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9217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8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vsf-niitruda.ru" TargetMode="External"/><Relationship Id="rId5" Type="http://schemas.openxmlformats.org/officeDocument/2006/relationships/image" Target="../media/image2.png"/><Relationship Id="rId6" Type="http://schemas.openxmlformats.org/officeDocument/2006/relationships/hyperlink" Target="http://www.vsf-niitruda.ru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3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f-niitruda.ru/" TargetMode="External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060848"/>
            <a:ext cx="8374063" cy="41036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r>
              <a:rPr kumimoji="0" lang="ru-RU" altLang="ru-RU" sz="4600" b="1" i="1" dirty="0">
                <a:solidFill>
                  <a:srgbClr val="FFFF00"/>
                </a:solidFill>
                <a:latin typeface="Verdana" charset="0"/>
              </a:rPr>
              <a:t>Льготы, гарантии и компенсации: изменения в законодательстве </a:t>
            </a: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r>
              <a:rPr kumimoji="0" lang="ru-RU" altLang="ru-RU" sz="2400" i="1" dirty="0" smtClean="0">
                <a:solidFill>
                  <a:schemeClr val="hlink"/>
                </a:solidFill>
                <a:latin typeface="Verdana" charset="0"/>
              </a:rPr>
              <a:t>(</a:t>
            </a:r>
            <a:r>
              <a:rPr kumimoji="0" lang="ru-RU" altLang="ru-RU" sz="2400" i="1" dirty="0">
                <a:solidFill>
                  <a:schemeClr val="hlink"/>
                </a:solidFill>
                <a:latin typeface="Verdana" charset="0"/>
              </a:rPr>
              <a:t>Москва, Иркутск, Кемерово, Красноярск </a:t>
            </a:r>
            <a:r>
              <a:rPr kumimoji="0" lang="ru-RU" altLang="ru-RU" sz="2400" i="1" dirty="0" smtClean="0">
                <a:solidFill>
                  <a:schemeClr val="hlink"/>
                </a:solidFill>
                <a:latin typeface="Verdana" charset="0"/>
              </a:rPr>
              <a:t>2016 </a:t>
            </a:r>
            <a:r>
              <a:rPr kumimoji="0" lang="ru-RU" altLang="ru-RU" sz="2400" i="1" dirty="0">
                <a:solidFill>
                  <a:schemeClr val="hlink"/>
                </a:solidFill>
                <a:latin typeface="Verdana" charset="0"/>
              </a:rPr>
              <a:t>г.)</a:t>
            </a:r>
          </a:p>
          <a:p>
            <a:pPr algn="ctr" eaLnBrk="1" hangingPunct="1">
              <a:lnSpc>
                <a:spcPct val="80000"/>
              </a:lnSpc>
            </a:pPr>
            <a:endParaRPr kumimoji="0" lang="ru-RU" altLang="ru-RU" sz="1600" i="1" dirty="0">
              <a:solidFill>
                <a:schemeClr val="hlink"/>
              </a:solidFill>
              <a:latin typeface="Verdana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r>
              <a:rPr kumimoji="0" lang="ru-RU" altLang="ru-RU" sz="2400" dirty="0">
                <a:solidFill>
                  <a:srgbClr val="CCCCFF"/>
                </a:solidFill>
                <a:latin typeface="Verdana" charset="0"/>
              </a:rPr>
              <a:t>Восточно-Сибирск</a:t>
            </a:r>
            <a:r>
              <a:rPr kumimoji="0" lang="ru-RU" altLang="ru-RU" sz="2400" dirty="0">
                <a:solidFill>
                  <a:srgbClr val="CCCCFF"/>
                </a:solidFill>
                <a:latin typeface="Arial" charset="0"/>
              </a:rPr>
              <a:t>ий</a:t>
            </a:r>
            <a:r>
              <a:rPr kumimoji="0" lang="ru-RU" altLang="ru-RU" sz="2400" dirty="0">
                <a:solidFill>
                  <a:srgbClr val="CCCCFF"/>
                </a:solidFill>
                <a:latin typeface="Verdana" charset="0"/>
              </a:rPr>
              <a:t> филиал ФГ</a:t>
            </a:r>
            <a:r>
              <a:rPr kumimoji="0" lang="ru-RU" altLang="ru-RU" sz="2400" dirty="0">
                <a:solidFill>
                  <a:srgbClr val="CCCCFF"/>
                </a:solidFill>
                <a:latin typeface="Arial" charset="0"/>
              </a:rPr>
              <a:t>Б</a:t>
            </a:r>
            <a:r>
              <a:rPr kumimoji="0" lang="ru-RU" altLang="ru-RU" sz="2400" dirty="0">
                <a:solidFill>
                  <a:srgbClr val="CCCCFF"/>
                </a:solidFill>
                <a:latin typeface="Verdana" charset="0"/>
              </a:rPr>
              <a:t>У </a:t>
            </a:r>
            <a:br>
              <a:rPr kumimoji="0" lang="ru-RU" altLang="ru-RU" sz="2400" dirty="0">
                <a:solidFill>
                  <a:srgbClr val="CCCCFF"/>
                </a:solidFill>
                <a:latin typeface="Verdana" charset="0"/>
              </a:rPr>
            </a:br>
            <a:r>
              <a:rPr kumimoji="0" lang="ru-RU" altLang="ru-RU" sz="2400" dirty="0">
                <a:solidFill>
                  <a:srgbClr val="CCCCFF"/>
                </a:solidFill>
                <a:latin typeface="Verdana" charset="0"/>
              </a:rPr>
              <a:t>«Научно-исследовательский институт труда и социального страхования» Минтруда России</a:t>
            </a:r>
          </a:p>
        </p:txBody>
      </p:sp>
      <p:pic>
        <p:nvPicPr>
          <p:cNvPr id="3075" name="Picture 4" descr="hea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0"/>
            <a:ext cx="6300787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79388" y="765175"/>
            <a:ext cx="27717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200" i="1">
                <a:latin typeface="Arial" charset="0"/>
              </a:rPr>
              <a:t>664007, г. Иркутск, </a:t>
            </a:r>
            <a:r>
              <a:rPr lang="en-US" altLang="ru-RU" sz="1200" i="1">
                <a:latin typeface="Arial" charset="0"/>
              </a:rPr>
              <a:t/>
            </a:r>
            <a:br>
              <a:rPr lang="en-US" altLang="ru-RU" sz="1200" i="1">
                <a:latin typeface="Arial" charset="0"/>
              </a:rPr>
            </a:br>
            <a:r>
              <a:rPr lang="ru-RU" altLang="ru-RU" sz="1200" i="1">
                <a:latin typeface="Arial" charset="0"/>
              </a:rPr>
              <a:t>ул. Софьи Перовской, 30</a:t>
            </a:r>
            <a:br>
              <a:rPr lang="ru-RU" altLang="ru-RU" sz="1200" i="1">
                <a:latin typeface="Arial" charset="0"/>
              </a:rPr>
            </a:br>
            <a:r>
              <a:rPr lang="ru-RU" altLang="ru-RU" sz="1200" i="1">
                <a:latin typeface="Arial" charset="0"/>
              </a:rPr>
              <a:t>тел./факс: (3952) 458-500</a:t>
            </a:r>
            <a:br>
              <a:rPr lang="ru-RU" altLang="ru-RU" sz="1200" i="1">
                <a:latin typeface="Arial" charset="0"/>
              </a:rPr>
            </a:br>
            <a:r>
              <a:rPr lang="ru-RU" altLang="ru-RU" sz="1200" i="1">
                <a:latin typeface="Arial" charset="0"/>
              </a:rPr>
              <a:t>Интернет:</a:t>
            </a:r>
            <a:r>
              <a:rPr lang="en-US" altLang="ru-RU" sz="1200" i="1">
                <a:latin typeface="Arial" charset="0"/>
              </a:rPr>
              <a:t> </a:t>
            </a:r>
            <a:r>
              <a:rPr lang="en-US" altLang="ru-RU" sz="1200" i="1">
                <a:latin typeface="Arial" charset="0"/>
                <a:hlinkClick r:id="rId4"/>
              </a:rPr>
              <a:t>vsf-niitruda.ru</a:t>
            </a:r>
            <a:r>
              <a:rPr lang="en-US" altLang="ru-RU" sz="1200" i="1">
                <a:latin typeface="Arial" charset="0"/>
              </a:rPr>
              <a:t> </a:t>
            </a:r>
            <a:r>
              <a:rPr lang="ru-RU" altLang="ru-RU" sz="1200" i="1">
                <a:latin typeface="Arial" charset="0"/>
              </a:rPr>
              <a:t>                 </a:t>
            </a:r>
            <a:r>
              <a:rPr lang="ru-RU" altLang="ru-RU" sz="1200">
                <a:latin typeface="Arial" charset="0"/>
              </a:rPr>
              <a:t> </a:t>
            </a:r>
          </a:p>
        </p:txBody>
      </p:sp>
      <p:pic>
        <p:nvPicPr>
          <p:cNvPr id="307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259238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4799013" y="981075"/>
            <a:ext cx="43449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400" b="1" i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Аналитика, обучение, исследования</a:t>
            </a:r>
            <a:br>
              <a:rPr lang="ru-RU" altLang="ru-RU" sz="1400" b="1" i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altLang="ru-RU" sz="1400" b="1" i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 сфере социально-трудовых отношений</a:t>
            </a: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468313" y="6381750"/>
            <a:ext cx="8497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i="1">
                <a:solidFill>
                  <a:srgbClr val="FF3300"/>
                </a:solidFill>
                <a:latin typeface="Arial" charset="0"/>
              </a:rPr>
              <a:t>Дополнительные материалы по теме:</a:t>
            </a:r>
            <a:r>
              <a:rPr lang="en-US" altLang="ru-RU" sz="1600" i="1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altLang="ru-RU" sz="2000" b="1" i="1">
                <a:solidFill>
                  <a:srgbClr val="FF3300"/>
                </a:solidFill>
                <a:latin typeface="Arial" charset="0"/>
                <a:hlinkClick r:id="rId6"/>
              </a:rPr>
              <a:t>www.vsf-niitruda.ru</a:t>
            </a:r>
            <a:endParaRPr lang="ru-RU" altLang="ru-RU" sz="2000" b="1" i="1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079500"/>
          </a:xfrm>
        </p:spPr>
        <p:txBody>
          <a:bodyPr/>
          <a:lstStyle/>
          <a:p>
            <a:pPr eaLnBrk="1" hangingPunct="1"/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Постановление Правительства РФ от 20.11.2008</a:t>
            </a:r>
            <a:r>
              <a:rPr lang="ru-RU" altLang="ru-RU" sz="3200">
                <a:solidFill>
                  <a:schemeClr val="hlink"/>
                </a:solidFill>
                <a:latin typeface="Arial" charset="0"/>
              </a:rPr>
              <a:t> г.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 № 870 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893175" cy="532765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endParaRPr kumimoji="0" lang="ru-RU" altLang="ru-RU" sz="2800" i="1">
              <a:latin typeface="Verdana" charset="0"/>
            </a:endParaRPr>
          </a:p>
          <a:p>
            <a:pPr eaLnBrk="1" hangingPunct="1"/>
            <a:r>
              <a:rPr kumimoji="0" lang="ru-RU" altLang="ru-RU" sz="2800" i="1">
                <a:latin typeface="Verdana" charset="0"/>
              </a:rPr>
              <a:t>сокращенная продолжительность рабочего времени - </a:t>
            </a:r>
            <a:r>
              <a:rPr kumimoji="0" lang="ru-RU" altLang="ru-RU" sz="2800" b="1" i="1">
                <a:solidFill>
                  <a:srgbClr val="FFFF00"/>
                </a:solidFill>
                <a:latin typeface="Verdana" charset="0"/>
              </a:rPr>
              <a:t>не более 36 часов в неделю</a:t>
            </a:r>
            <a:r>
              <a:rPr kumimoji="0" lang="ru-RU" altLang="ru-RU" sz="2800" i="1">
                <a:solidFill>
                  <a:srgbClr val="FFFF00"/>
                </a:solidFill>
                <a:latin typeface="Verdana" charset="0"/>
              </a:rPr>
              <a:t>;</a:t>
            </a:r>
          </a:p>
          <a:p>
            <a:pPr eaLnBrk="1" hangingPunct="1"/>
            <a:endParaRPr kumimoji="0" lang="ru-RU" altLang="ru-RU" sz="2000" i="1">
              <a:solidFill>
                <a:srgbClr val="FFFF00"/>
              </a:solidFill>
              <a:latin typeface="Verdana" charset="0"/>
            </a:endParaRPr>
          </a:p>
          <a:p>
            <a:pPr eaLnBrk="1" hangingPunct="1"/>
            <a:r>
              <a:rPr kumimoji="0" lang="ru-RU" altLang="ru-RU" sz="2800" i="1">
                <a:latin typeface="Verdana" charset="0"/>
              </a:rPr>
              <a:t>ежегодный дополнительный оплачиваемый отпуск - </a:t>
            </a:r>
            <a:r>
              <a:rPr kumimoji="0" lang="ru-RU" altLang="ru-RU" sz="2800" b="1" i="1">
                <a:solidFill>
                  <a:srgbClr val="FFFF00"/>
                </a:solidFill>
                <a:latin typeface="Verdana" charset="0"/>
              </a:rPr>
              <a:t>не менее 7 календарных дней</a:t>
            </a:r>
            <a:r>
              <a:rPr kumimoji="0" lang="ru-RU" altLang="ru-RU" sz="2800" i="1">
                <a:latin typeface="Verdana" charset="0"/>
              </a:rPr>
              <a:t>;</a:t>
            </a:r>
          </a:p>
          <a:p>
            <a:pPr eaLnBrk="1" hangingPunct="1"/>
            <a:endParaRPr kumimoji="0" lang="ru-RU" altLang="ru-RU" sz="2000" i="1">
              <a:latin typeface="Verdana" charset="0"/>
            </a:endParaRPr>
          </a:p>
          <a:p>
            <a:pPr eaLnBrk="1" hangingPunct="1"/>
            <a:r>
              <a:rPr kumimoji="0" lang="ru-RU" altLang="ru-RU" sz="2800" i="1">
                <a:latin typeface="Verdana" charset="0"/>
              </a:rPr>
              <a:t>повышение оплаты труда - </a:t>
            </a:r>
            <a:r>
              <a:rPr kumimoji="0" lang="ru-RU" altLang="ru-RU" sz="2800" b="1" i="1">
                <a:solidFill>
                  <a:srgbClr val="FFFF00"/>
                </a:solidFill>
                <a:latin typeface="Verdana" charset="0"/>
              </a:rPr>
              <a:t>не менее 4 процентов тарифной ставки (оклада)</a:t>
            </a:r>
            <a:r>
              <a:rPr kumimoji="0" lang="ru-RU" altLang="ru-RU" sz="2800" i="1">
                <a:latin typeface="Verdana" charset="0"/>
              </a:rPr>
              <a:t>, установленной для различных видов работ с нормальными условиями труда.</a:t>
            </a:r>
            <a:endParaRPr kumimoji="0" lang="ru-RU" altLang="ru-RU" sz="2800"/>
          </a:p>
        </p:txBody>
      </p:sp>
      <p:pic>
        <p:nvPicPr>
          <p:cNvPr id="110596" name="Picture 4" descr="MCj023901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836613"/>
            <a:ext cx="11509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172450" y="6308725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AC574DB9-8FCA-6943-A915-E610D2187079}" type="slidenum">
              <a:rPr lang="ru-RU" altLang="ru-RU" sz="1800">
                <a:latin typeface="Arial Black" charset="0"/>
              </a:rPr>
              <a:pPr algn="ctr" eaLnBrk="1" hangingPunct="1"/>
              <a:t>10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8775" y="0"/>
            <a:ext cx="8785225" cy="2620963"/>
          </a:xfrm>
        </p:spPr>
        <p:txBody>
          <a:bodyPr/>
          <a:lstStyle/>
          <a:p>
            <a:pPr eaLnBrk="1" hangingPunct="1"/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Постановление Государственного комитета Совета Министров СССР по вопросам труда и заработной платы и Президиума ВЦСПС от 25 октября 1974 г. № 298/П-22</a:t>
            </a:r>
          </a:p>
        </p:txBody>
      </p:sp>
      <p:pic>
        <p:nvPicPr>
          <p:cNvPr id="112644" name="Picture 4" descr="j02853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8363"/>
            <a:ext cx="1768475" cy="217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5" name="Picture 5" descr="MCj0424484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157788"/>
            <a:ext cx="1081088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7" name="AutoShape 7"/>
          <p:cNvSpPr>
            <a:spLocks noChangeArrowheads="1"/>
          </p:cNvSpPr>
          <p:nvPr/>
        </p:nvSpPr>
        <p:spPr bwMode="auto">
          <a:xfrm>
            <a:off x="2195513" y="5661025"/>
            <a:ext cx="1225550" cy="7921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331913" y="2735263"/>
            <a:ext cx="72278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i="1"/>
              <a:t>ОБ УТВЕРЖДЕНИИ СПИСКА ПРОИЗВОДСТВ, ЦЕХОВ, ПРОФЕССИЙ И ДОЛЖНОСТЕЙ С ВРЕДНЫМИ УСЛОВИЯМИ ТРУДА, РАБОТА В КОТОРЫХ ДАЕТ ПРАВО НА ДОПОЛНИТЕЛЬНЫЙ ОТПУСК И СОКРАЩЕННЫЙ РАБОЧИЙ ДЕНЬ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635375" y="5445125"/>
            <a:ext cx="49688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Применение было оспорено!</a:t>
            </a:r>
          </a:p>
          <a:p>
            <a:pPr eaLnBrk="1" hangingPunct="1"/>
            <a:r>
              <a:rPr lang="ru-RU" alt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см. Решение Верховного Суда РФ </a:t>
            </a:r>
            <a:br>
              <a:rPr lang="ru-RU" alt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alt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от 4 апреля 2012 г. № АКПИ12-317</a:t>
            </a:r>
          </a:p>
        </p:txBody>
      </p:sp>
      <p:sp>
        <p:nvSpPr>
          <p:cNvPr id="13320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172450" y="6308725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E87C60E2-216E-3D48-A2AB-1DA267E05062}" type="slidenum">
              <a:rPr lang="ru-RU" altLang="ru-RU" sz="1800">
                <a:latin typeface="Arial Black" charset="0"/>
              </a:rPr>
              <a:pPr algn="ctr" eaLnBrk="1" hangingPunct="1"/>
              <a:t>11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7" grpId="0" animBg="1"/>
      <p:bldP spid="14345" grpId="0"/>
      <p:bldP spid="143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altLang="ru-RU" sz="3200">
                <a:solidFill>
                  <a:srgbClr val="FFFF00"/>
                </a:solidFill>
                <a:latin typeface="Arial" charset="0"/>
              </a:rPr>
              <a:t>Спорное решение Верховного Суда РФ </a:t>
            </a:r>
            <a:br>
              <a:rPr lang="ru-RU" altLang="ru-RU" sz="3200">
                <a:solidFill>
                  <a:srgbClr val="FFFF00"/>
                </a:solidFill>
                <a:latin typeface="Arial" charset="0"/>
              </a:rPr>
            </a:br>
            <a:r>
              <a:rPr lang="ru-RU" altLang="ru-RU" sz="3200">
                <a:solidFill>
                  <a:srgbClr val="FFFF00"/>
                </a:solidFill>
                <a:latin typeface="Arial" charset="0"/>
              </a:rPr>
              <a:t>от 4 апреля 2012 г. № АКПИ12-317</a:t>
            </a:r>
            <a:br>
              <a:rPr lang="ru-RU" altLang="ru-RU" sz="3200">
                <a:solidFill>
                  <a:srgbClr val="FFFF00"/>
                </a:solidFill>
                <a:latin typeface="Arial" charset="0"/>
              </a:rPr>
            </a:br>
            <a:endParaRPr lang="ru-RU" altLang="ru-RU" sz="3200"/>
          </a:p>
        </p:txBody>
      </p:sp>
      <p:sp>
        <p:nvSpPr>
          <p:cNvPr id="44034" name="Содержимое 2"/>
          <p:cNvSpPr>
            <a:spLocks noGrp="1"/>
          </p:cNvSpPr>
          <p:nvPr>
            <p:ph idx="1"/>
          </p:nvPr>
        </p:nvSpPr>
        <p:spPr>
          <a:xfrm>
            <a:off x="358775" y="1196975"/>
            <a:ext cx="8785225" cy="4824413"/>
          </a:xfrm>
        </p:spPr>
        <p:txBody>
          <a:bodyPr/>
          <a:lstStyle/>
          <a:p>
            <a:endParaRPr lang="ru-RU" altLang="ru-RU" sz="2000">
              <a:effectLst/>
            </a:endParaRPr>
          </a:p>
          <a:p>
            <a:r>
              <a:rPr lang="ru-RU" altLang="ru-RU" sz="2200" i="1">
                <a:effectLst/>
                <a:latin typeface="Arial" charset="0"/>
              </a:rPr>
              <a:t>Верховный Суд РФ в Определении от 04.04.2012 № АКПИ12-317 установил, что постановление Госкомтруда СССР, Президиума ВЦСПС от 25.10.1974 № 298/П-22 не применяется, поскольку противоречит Трудовому кодексу РФ и является </a:t>
            </a:r>
            <a:r>
              <a:rPr lang="ru-RU" altLang="ru-RU" sz="2200" i="1">
                <a:solidFill>
                  <a:srgbClr val="FFFF00"/>
                </a:solidFill>
                <a:effectLst/>
                <a:latin typeface="Arial" charset="0"/>
              </a:rPr>
              <a:t>недействующим</a:t>
            </a:r>
            <a:r>
              <a:rPr lang="ru-RU" altLang="ru-RU" sz="2200" i="1">
                <a:effectLst/>
                <a:latin typeface="Arial" charset="0"/>
              </a:rPr>
              <a:t> </a:t>
            </a:r>
          </a:p>
          <a:p>
            <a:r>
              <a:rPr lang="ru-RU" altLang="ru-RU" sz="2200" i="1">
                <a:effectLst/>
                <a:latin typeface="Arial" charset="0"/>
              </a:rPr>
              <a:t>Определением Апелляционной коллегии Верховного Суда РФ от 01.11.2012 № АПЛ12-651 Определение Верховного Суда РФ от 04.04.2012 № АКПИ12-317 </a:t>
            </a:r>
            <a:r>
              <a:rPr lang="ru-RU" altLang="ru-RU" sz="2200" i="1">
                <a:solidFill>
                  <a:srgbClr val="FFFF00"/>
                </a:solidFill>
                <a:effectLst/>
                <a:latin typeface="Arial" charset="0"/>
              </a:rPr>
              <a:t>отменено</a:t>
            </a:r>
            <a:r>
              <a:rPr lang="ru-RU" altLang="ru-RU" sz="2200" i="1">
                <a:effectLst/>
                <a:latin typeface="Arial" charset="0"/>
              </a:rPr>
              <a:t>…</a:t>
            </a:r>
          </a:p>
          <a:p>
            <a:r>
              <a:rPr lang="ru-RU" altLang="ru-RU" sz="2000" i="1">
                <a:effectLst/>
                <a:latin typeface="Arial" charset="0"/>
              </a:rPr>
              <a:t>Письмо Роструда от 19.06.2012 № ПГ/4463-6-1:</a:t>
            </a:r>
            <a:r>
              <a:rPr lang="ru-RU" altLang="ru-RU" sz="2000" i="1">
                <a:solidFill>
                  <a:srgbClr val="FFA90D"/>
                </a:solidFill>
                <a:effectLst/>
                <a:latin typeface="Arial" charset="0"/>
              </a:rPr>
              <a:t> </a:t>
            </a:r>
            <a:r>
              <a:rPr lang="ru-RU" altLang="ru-RU" sz="2400" i="1">
                <a:solidFill>
                  <a:srgbClr val="FFFF00"/>
                </a:solidFill>
                <a:effectLst/>
                <a:latin typeface="Arial" charset="0"/>
              </a:rPr>
              <a:t>«</a:t>
            </a:r>
            <a:r>
              <a:rPr lang="ru-RU" altLang="ru-RU" sz="2400" i="1">
                <a:solidFill>
                  <a:srgbClr val="FFFF00"/>
                </a:solidFill>
                <a:effectLst/>
              </a:rPr>
              <a:t>До принятия нового порядка предоставления компенсаций Список может применяться, если его положения включены в коллективный договор или локальные нормативные акты, принимаемые работодателем на основании статьи 8 ТК РФ»</a:t>
            </a:r>
            <a:endParaRPr lang="ru-RU" altLang="ru-RU" sz="2000" i="1">
              <a:solidFill>
                <a:srgbClr val="FFFF00"/>
              </a:solidFill>
              <a:effectLst/>
            </a:endParaRPr>
          </a:p>
          <a:p>
            <a:endParaRPr lang="ru-RU" altLang="ru-RU" sz="2000" i="1">
              <a:solidFill>
                <a:srgbClr val="FFA90D"/>
              </a:solidFill>
              <a:effectLst/>
              <a:latin typeface="Arial" charset="0"/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380413" y="6408738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FAC08A4C-FA1E-784D-80AF-83F718C91BE2}" type="slidenum">
              <a:rPr lang="ru-RU" altLang="ru-RU" sz="1800">
                <a:latin typeface="Arial Black" charset="0"/>
              </a:rPr>
              <a:pPr algn="ctr" eaLnBrk="1" hangingPunct="1"/>
              <a:t>12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3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3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3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13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3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13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18488" cy="1425575"/>
          </a:xfrm>
        </p:spPr>
        <p:txBody>
          <a:bodyPr/>
          <a:lstStyle/>
          <a:p>
            <a:pPr eaLnBrk="1" hangingPunct="1"/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Постановление Госкомтруда СССР и ВЦСПС от 3.10.1986 г. </a:t>
            </a:r>
            <a:br>
              <a:rPr lang="ru-RU" altLang="ru-RU" sz="3200">
                <a:solidFill>
                  <a:schemeClr val="hlink"/>
                </a:solidFill>
                <a:latin typeface="Verdana" charset="0"/>
              </a:rPr>
            </a:b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№ 387/22-78</a:t>
            </a:r>
            <a:r>
              <a:rPr lang="ru-RU" altLang="ru-RU" sz="4000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3429000"/>
            <a:ext cx="7632700" cy="3313113"/>
          </a:xfrm>
        </p:spPr>
        <p:txBody>
          <a:bodyPr/>
          <a:lstStyle/>
          <a:p>
            <a:pPr eaLnBrk="1" hangingPunct="1"/>
            <a:r>
              <a:rPr kumimoji="0" lang="ru-RU" altLang="ru-RU" sz="3000" i="1">
                <a:latin typeface="Verdana" charset="0"/>
              </a:rPr>
              <a:t>на работах с тяжелыми и вредными условиями труда - 4, 8, 12 процентов</a:t>
            </a:r>
          </a:p>
          <a:p>
            <a:pPr eaLnBrk="1" hangingPunct="1"/>
            <a:r>
              <a:rPr kumimoji="0" lang="ru-RU" altLang="ru-RU" sz="3000" i="1">
                <a:latin typeface="Verdana" charset="0"/>
              </a:rPr>
              <a:t>на работах с особо тяжелыми и особо вредными условиями труда - 16, 20, 24 процента</a:t>
            </a:r>
            <a:endParaRPr kumimoji="0" lang="ru-RU" altLang="ru-RU" sz="2800" i="1">
              <a:latin typeface="Verdan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750" y="1989138"/>
            <a:ext cx="6486525" cy="10763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Доплата в процентах </a:t>
            </a:r>
          </a:p>
          <a:p>
            <a:pPr eaLnBrk="1" hangingPunct="1"/>
            <a:r>
              <a:rPr lang="ru-RU" altLang="ru-RU" sz="32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 тарифной  ставке (окладу)</a:t>
            </a:r>
          </a:p>
        </p:txBody>
      </p:sp>
      <p:sp>
        <p:nvSpPr>
          <p:cNvPr id="15365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172450" y="6308725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269C2476-3307-AC4C-85E7-C198A202FB62}" type="slidenum">
              <a:rPr lang="ru-RU" altLang="ru-RU" sz="1800">
                <a:latin typeface="Arial Black" charset="0"/>
              </a:rPr>
              <a:pPr algn="ctr" eaLnBrk="1" hangingPunct="1"/>
              <a:t>13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7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eaLnBrk="1" hangingPunct="1"/>
            <a:r>
              <a:rPr lang="ru-RU" altLang="ru-RU" sz="3200">
                <a:solidFill>
                  <a:srgbClr val="FFFF00"/>
                </a:solidFill>
                <a:latin typeface="Verdana" charset="0"/>
              </a:rPr>
              <a:t>Льготные пенсии: 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постановление кабинета Министров СССР от 26.01.91 №10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785225" cy="4637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0" lang="ru-RU" altLang="ru-RU" sz="2800" b="1" i="1">
                <a:solidFill>
                  <a:srgbClr val="FFFF00"/>
                </a:solidFill>
                <a:latin typeface="Verdana" charset="0"/>
              </a:rPr>
              <a:t>Список № 1</a:t>
            </a:r>
            <a:r>
              <a:rPr kumimoji="0" lang="ru-RU" altLang="ru-RU" sz="2800" i="1">
                <a:solidFill>
                  <a:srgbClr val="FFFF00"/>
                </a:solidFill>
                <a:latin typeface="Verdana" charset="0"/>
              </a:rPr>
              <a:t> </a:t>
            </a:r>
            <a:r>
              <a:rPr kumimoji="0" lang="ru-RU" altLang="ru-RU" sz="2800" i="1">
                <a:latin typeface="Verdana" charset="0"/>
              </a:rPr>
              <a:t>производств, работ, профессий, должностей и показателей на подземных работах, на работах с особо вредными и особо тяжелыми условиями труда, занятость в которых дает право на пенсию по возрасту (по старости) на льготных условиях </a:t>
            </a:r>
          </a:p>
          <a:p>
            <a:pPr eaLnBrk="1" hangingPunct="1">
              <a:lnSpc>
                <a:spcPct val="80000"/>
              </a:lnSpc>
            </a:pPr>
            <a:endParaRPr kumimoji="0" lang="ru-RU" altLang="ru-RU" sz="2800" i="1">
              <a:latin typeface="Verdana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800" b="1" i="1">
                <a:solidFill>
                  <a:srgbClr val="FFFF00"/>
                </a:solidFill>
                <a:latin typeface="Verdana" charset="0"/>
              </a:rPr>
              <a:t>Список № 2</a:t>
            </a:r>
            <a:r>
              <a:rPr kumimoji="0" lang="ru-RU" altLang="ru-RU" sz="2800" i="1">
                <a:solidFill>
                  <a:srgbClr val="FFFF00"/>
                </a:solidFill>
                <a:latin typeface="Verdana" charset="0"/>
              </a:rPr>
              <a:t> </a:t>
            </a:r>
            <a:r>
              <a:rPr kumimoji="0" lang="ru-RU" altLang="ru-RU" sz="2800" i="1">
                <a:latin typeface="Verdana" charset="0"/>
              </a:rPr>
              <a:t>производств, профессий, должностей и показателей с вредными и тяжелыми условиями труда, занятость в которых дает право на пенсию по возрасту (по старости) на льготных условиях</a:t>
            </a:r>
            <a:r>
              <a:rPr kumimoji="0" lang="ru-RU" altLang="ru-RU" sz="2800"/>
              <a:t> </a:t>
            </a: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172450" y="6337300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713D3B15-5404-274A-A2C0-99A692B49E86}" type="slidenum">
              <a:rPr lang="ru-RU" altLang="ru-RU" sz="1800">
                <a:latin typeface="Arial Black" charset="0"/>
              </a:rPr>
              <a:pPr algn="ctr" eaLnBrk="1" hangingPunct="1"/>
              <a:t>14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85763" y="274638"/>
            <a:ext cx="8362950" cy="1143000"/>
          </a:xfrm>
        </p:spPr>
        <p:txBody>
          <a:bodyPr/>
          <a:lstStyle/>
          <a:p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Федеральн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ый</a:t>
            </a:r>
            <a:r>
              <a:rPr lang="en-US" altLang="ru-RU" sz="3200" b="0">
                <a:solidFill>
                  <a:srgbClr val="FFFF00"/>
                </a:solidFill>
                <a:effectLst/>
                <a:latin typeface="Verdana" charset="0"/>
              </a:rPr>
              <a:t> 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зако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н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 от 28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.12.201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3 №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 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421-ФЗ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 </a:t>
            </a:r>
            <a:r>
              <a:rPr lang="ru-RU" altLang="ru-RU" sz="3200">
                <a:solidFill>
                  <a:srgbClr val="FFFF00"/>
                </a:solidFill>
                <a:latin typeface="Verdana" charset="0"/>
              </a:rPr>
              <a:t>о трудовых пенсиях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:</a:t>
            </a:r>
          </a:p>
        </p:txBody>
      </p:sp>
      <p:sp>
        <p:nvSpPr>
          <p:cNvPr id="46082" name="Содержимое 2"/>
          <p:cNvSpPr>
            <a:spLocks noGrp="1"/>
          </p:cNvSpPr>
          <p:nvPr>
            <p:ph idx="1"/>
          </p:nvPr>
        </p:nvSpPr>
        <p:spPr>
          <a:xfrm>
            <a:off x="315913" y="1412875"/>
            <a:ext cx="8504237" cy="5184775"/>
          </a:xfrm>
        </p:spPr>
        <p:txBody>
          <a:bodyPr/>
          <a:lstStyle/>
          <a:p>
            <a:r>
              <a:rPr lang="ru-RU" altLang="ru-RU" b="1">
                <a:solidFill>
                  <a:srgbClr val="FFA90D"/>
                </a:solidFill>
                <a:effectLst/>
                <a:latin typeface="Verdana" charset="0"/>
              </a:rPr>
              <a:t>Ст.</a:t>
            </a:r>
            <a:r>
              <a:rPr lang="en-US" altLang="ru-RU" b="1">
                <a:solidFill>
                  <a:srgbClr val="FFA90D"/>
                </a:solidFill>
                <a:effectLst/>
                <a:latin typeface="Verdana" charset="0"/>
              </a:rPr>
              <a:t>10</a:t>
            </a:r>
            <a:r>
              <a:rPr lang="ru-RU" altLang="ru-RU" b="1">
                <a:solidFill>
                  <a:srgbClr val="FFA90D"/>
                </a:solidFill>
                <a:effectLst/>
                <a:latin typeface="Verdana" charset="0"/>
              </a:rPr>
              <a:t>,</a:t>
            </a:r>
            <a:r>
              <a:rPr lang="en-US" altLang="ru-RU" b="1">
                <a:solidFill>
                  <a:srgbClr val="FFA90D"/>
                </a:solidFill>
                <a:effectLst/>
                <a:latin typeface="Verdana" charset="0"/>
              </a:rPr>
              <a:t> </a:t>
            </a:r>
            <a:r>
              <a:rPr lang="ru-RU" altLang="ru-RU" b="1">
                <a:solidFill>
                  <a:srgbClr val="FFA90D"/>
                </a:solidFill>
                <a:effectLst/>
                <a:latin typeface="Verdana" charset="0"/>
              </a:rPr>
              <a:t>п.3: </a:t>
            </a:r>
            <a:r>
              <a:rPr lang="ru-RU" altLang="ru-RU" i="1">
                <a:effectLst/>
                <a:latin typeface="Verdana" charset="0"/>
              </a:rPr>
              <a:t>Периоды работы засчитываются в льготный пенсионный стаж при условии уплаты работодателем доп.страховых взносов, </a:t>
            </a:r>
            <a:r>
              <a:rPr lang="ru-RU" altLang="ru-RU" i="1">
                <a:solidFill>
                  <a:srgbClr val="FFFF00"/>
                </a:solidFill>
                <a:effectLst/>
                <a:latin typeface="Verdana" charset="0"/>
              </a:rPr>
              <a:t>и если класс условий труда 3.1 и выше</a:t>
            </a:r>
            <a:r>
              <a:rPr lang="ru-RU" altLang="ru-RU" i="1">
                <a:effectLst/>
                <a:latin typeface="Verdana" charset="0"/>
              </a:rPr>
              <a:t>!</a:t>
            </a:r>
          </a:p>
          <a:p>
            <a:r>
              <a:rPr lang="ru-RU" altLang="ru-RU" b="1">
                <a:solidFill>
                  <a:srgbClr val="FFA90D"/>
                </a:solidFill>
                <a:effectLst/>
                <a:latin typeface="Verdana" charset="0"/>
              </a:rPr>
              <a:t>Ст.15, п.4</a:t>
            </a:r>
            <a:r>
              <a:rPr lang="ru-RU" altLang="ru-RU">
                <a:solidFill>
                  <a:srgbClr val="FFA90D"/>
                </a:solidFill>
                <a:effectLst/>
                <a:latin typeface="Verdana" charset="0"/>
              </a:rPr>
              <a:t>:</a:t>
            </a:r>
            <a:r>
              <a:rPr lang="ru-RU" altLang="ru-RU" i="1">
                <a:effectLst/>
                <a:latin typeface="Verdana" charset="0"/>
              </a:rPr>
              <a:t> </a:t>
            </a:r>
            <a:r>
              <a:rPr lang="ru-RU" altLang="ru-RU" sz="2800" i="1">
                <a:effectLst/>
                <a:latin typeface="Verdana" charset="0"/>
              </a:rPr>
              <a:t>Даже если по результатам аттестации условия труда были признаны оптимальными и допустимыми, </a:t>
            </a:r>
            <a:r>
              <a:rPr lang="ru-RU" altLang="ru-RU" sz="2800" i="1">
                <a:solidFill>
                  <a:srgbClr val="FFFF00"/>
                </a:solidFill>
                <a:effectLst/>
                <a:latin typeface="Verdana" charset="0"/>
              </a:rPr>
              <a:t>пенсионный стаж сохраняется при условии уплаты доп.страховых взносов…</a:t>
            </a:r>
            <a:endParaRPr lang="ru-RU" altLang="ru-RU" i="1">
              <a:solidFill>
                <a:srgbClr val="FFFF00"/>
              </a:solidFill>
              <a:effectLst/>
              <a:latin typeface="Verdana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380413" y="6308725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3F61DD1B-3798-434C-82A9-455C46ED5AEC}" type="slidenum">
              <a:rPr lang="ru-RU" altLang="ru-RU" sz="1800">
                <a:latin typeface="Arial Black" charset="0"/>
              </a:rPr>
              <a:pPr algn="ctr" eaLnBrk="1" hangingPunct="1"/>
              <a:t>15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/>
          </p:cNvSpPr>
          <p:nvPr/>
        </p:nvSpPr>
        <p:spPr bwMode="auto">
          <a:xfrm>
            <a:off x="179388" y="115888"/>
            <a:ext cx="88566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FFFF00"/>
                </a:solidFill>
                <a:latin typeface="Helios" charset="0"/>
              </a:rPr>
              <a:t>ВВЕДЕНИЕ ДОПОЛНИТЕЛЬНЫХ ТАРИФОВ СТРАХОВЫХ ВЗНОСОВ </a:t>
            </a:r>
          </a:p>
          <a:p>
            <a:pPr algn="ctr" eaLnBrk="1" hangingPunct="1"/>
            <a:r>
              <a:rPr lang="ru-RU" altLang="ru-RU" sz="2000" b="1">
                <a:solidFill>
                  <a:srgbClr val="FFFF00"/>
                </a:solidFill>
                <a:latin typeface="Helios" charset="0"/>
              </a:rPr>
              <a:t>В ПЕНСИОННЫЙ ФОНД РОССИЙСКОЙ ФЕДЕРАЦИИ</a:t>
            </a:r>
          </a:p>
        </p:txBody>
      </p:sp>
      <p:sp>
        <p:nvSpPr>
          <p:cNvPr id="18435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 sz="1400" b="1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843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364288"/>
            <a:ext cx="1800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9" name="Группа 10"/>
          <p:cNvGrpSpPr>
            <a:grpSpLocks/>
          </p:cNvGrpSpPr>
          <p:nvPr/>
        </p:nvGrpSpPr>
        <p:grpSpPr bwMode="auto">
          <a:xfrm>
            <a:off x="250825" y="620713"/>
            <a:ext cx="8785225" cy="1944687"/>
            <a:chOff x="874311" y="3141560"/>
            <a:chExt cx="7984203" cy="4463372"/>
          </a:xfrm>
        </p:grpSpPr>
        <p:sp>
          <p:nvSpPr>
            <p:cNvPr id="15" name="Полилиния 14"/>
            <p:cNvSpPr/>
            <p:nvPr/>
          </p:nvSpPr>
          <p:spPr>
            <a:xfrm>
              <a:off x="3818973" y="3141560"/>
              <a:ext cx="5039541" cy="4463372"/>
            </a:xfrm>
            <a:custGeom>
              <a:avLst/>
              <a:gdLst>
                <a:gd name="connsiteX0" fmla="*/ 0 w 4925347"/>
                <a:gd name="connsiteY0" fmla="*/ 194084 h 1552672"/>
                <a:gd name="connsiteX1" fmla="*/ 4149011 w 4925347"/>
                <a:gd name="connsiteY1" fmla="*/ 194084 h 1552672"/>
                <a:gd name="connsiteX2" fmla="*/ 4149011 w 4925347"/>
                <a:gd name="connsiteY2" fmla="*/ 0 h 1552672"/>
                <a:gd name="connsiteX3" fmla="*/ 4925347 w 4925347"/>
                <a:gd name="connsiteY3" fmla="*/ 776336 h 1552672"/>
                <a:gd name="connsiteX4" fmla="*/ 4149011 w 4925347"/>
                <a:gd name="connsiteY4" fmla="*/ 1552672 h 1552672"/>
                <a:gd name="connsiteX5" fmla="*/ 4149011 w 4925347"/>
                <a:gd name="connsiteY5" fmla="*/ 1358588 h 1552672"/>
                <a:gd name="connsiteX6" fmla="*/ 0 w 4925347"/>
                <a:gd name="connsiteY6" fmla="*/ 1358588 h 1552672"/>
                <a:gd name="connsiteX7" fmla="*/ 0 w 4925347"/>
                <a:gd name="connsiteY7" fmla="*/ 194084 h 1552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25347" h="1552672">
                  <a:moveTo>
                    <a:pt x="0" y="194084"/>
                  </a:moveTo>
                  <a:lnTo>
                    <a:pt x="4149011" y="194084"/>
                  </a:lnTo>
                  <a:lnTo>
                    <a:pt x="4149011" y="0"/>
                  </a:lnTo>
                  <a:lnTo>
                    <a:pt x="4925347" y="776336"/>
                  </a:lnTo>
                  <a:lnTo>
                    <a:pt x="4149011" y="1552672"/>
                  </a:lnTo>
                  <a:lnTo>
                    <a:pt x="4149011" y="1358588"/>
                  </a:lnTo>
                  <a:lnTo>
                    <a:pt x="0" y="1358588"/>
                  </a:lnTo>
                  <a:lnTo>
                    <a:pt x="0" y="194084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890" tIns="202974" rIns="591142" bIns="202974" anchor="ctr"/>
            <a:lstStyle>
              <a:lvl1pPr marL="342900" indent="-342900" defTabSz="622300" eaLnBrk="0" hangingPunct="0"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1pPr>
              <a:lvl2pPr marL="114300" indent="-114300" defTabSz="622300" eaLnBrk="0" hangingPunct="0"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2pPr>
              <a:lvl3pPr marL="1143000" indent="-228600" defTabSz="622300" eaLnBrk="0" hangingPunct="0"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3pPr>
              <a:lvl4pPr marL="1600200" indent="-228600" defTabSz="622300" eaLnBrk="0" hangingPunct="0"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4pPr>
              <a:lvl5pPr marL="2057400" indent="-228600" defTabSz="622300" eaLnBrk="0" hangingPunct="0"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5pPr>
              <a:lvl6pPr marL="2514600" indent="-228600" defTabSz="6223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6pPr>
              <a:lvl7pPr marL="2971800" indent="-228600" defTabSz="6223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7pPr>
              <a:lvl8pPr marL="3429000" indent="-228600" defTabSz="6223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8pPr>
              <a:lvl9pPr marL="3886200" indent="-228600" defTabSz="6223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9pPr>
            </a:lstStyle>
            <a:p>
              <a:pPr lvl="1" eaLnBrk="1" hangingPunct="1">
                <a:lnSpc>
                  <a:spcPct val="90000"/>
                </a:lnSpc>
                <a:spcAft>
                  <a:spcPct val="15000"/>
                </a:spcAft>
              </a:pPr>
              <a:r>
                <a:rPr lang="ru-RU" altLang="ru-RU" sz="1300" i="1">
                  <a:solidFill>
                    <a:srgbClr val="000514"/>
                  </a:solidFill>
                  <a:latin typeface="Garamond" charset="0"/>
                </a:rPr>
                <a:t>    </a:t>
              </a:r>
              <a:r>
                <a:rPr lang="ru-RU" altLang="ru-RU" sz="1400" i="1">
                  <a:solidFill>
                    <a:srgbClr val="000514"/>
                  </a:solidFill>
                  <a:latin typeface="Garamond" charset="0"/>
                </a:rPr>
                <a:t>…установлен дополнительный тариф страховых взносов в ПФР для плательщиков, использующих труд наемных рабочих, чьи профессии предусмотрены  </a:t>
              </a:r>
              <a:r>
                <a:rPr lang="ru-RU" altLang="ru-RU" sz="1400" b="1" i="1">
                  <a:solidFill>
                    <a:srgbClr val="000514"/>
                  </a:solidFill>
                  <a:latin typeface="Garamond" charset="0"/>
                </a:rPr>
                <a:t>Списками № 1 и № 2 </a:t>
              </a:r>
              <a:r>
                <a:rPr lang="ru-RU" altLang="ru-RU" sz="1400" i="1">
                  <a:solidFill>
                    <a:srgbClr val="000514"/>
                  </a:solidFill>
                  <a:latin typeface="Garamond" charset="0"/>
                </a:rPr>
                <a:t>производств, работ, профессий, должностей и показателей, дающих право на льготное пенсионное обеспечение, утвержденными </a:t>
              </a:r>
              <a:r>
                <a:rPr lang="ru-RU" altLang="ru-RU" sz="1400" b="1" i="1">
                  <a:solidFill>
                    <a:srgbClr val="000514"/>
                  </a:solidFill>
                  <a:latin typeface="Garamond" charset="0"/>
                </a:rPr>
                <a:t>постановлением Кабинета Министров СССР от 26 января 1991 г. № 10.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874311" y="3473124"/>
              <a:ext cx="2879738" cy="3636283"/>
            </a:xfrm>
            <a:custGeom>
              <a:avLst/>
              <a:gdLst>
                <a:gd name="connsiteX0" fmla="*/ 0 w 2333071"/>
                <a:gd name="connsiteY0" fmla="*/ 258784 h 1552672"/>
                <a:gd name="connsiteX1" fmla="*/ 75796 w 2333071"/>
                <a:gd name="connsiteY1" fmla="*/ 75796 h 1552672"/>
                <a:gd name="connsiteX2" fmla="*/ 258784 w 2333071"/>
                <a:gd name="connsiteY2" fmla="*/ 0 h 1552672"/>
                <a:gd name="connsiteX3" fmla="*/ 2074287 w 2333071"/>
                <a:gd name="connsiteY3" fmla="*/ 0 h 1552672"/>
                <a:gd name="connsiteX4" fmla="*/ 2257275 w 2333071"/>
                <a:gd name="connsiteY4" fmla="*/ 75796 h 1552672"/>
                <a:gd name="connsiteX5" fmla="*/ 2333071 w 2333071"/>
                <a:gd name="connsiteY5" fmla="*/ 258784 h 1552672"/>
                <a:gd name="connsiteX6" fmla="*/ 2333071 w 2333071"/>
                <a:gd name="connsiteY6" fmla="*/ 1293888 h 1552672"/>
                <a:gd name="connsiteX7" fmla="*/ 2257275 w 2333071"/>
                <a:gd name="connsiteY7" fmla="*/ 1476876 h 1552672"/>
                <a:gd name="connsiteX8" fmla="*/ 2074287 w 2333071"/>
                <a:gd name="connsiteY8" fmla="*/ 1552672 h 1552672"/>
                <a:gd name="connsiteX9" fmla="*/ 258784 w 2333071"/>
                <a:gd name="connsiteY9" fmla="*/ 1552672 h 1552672"/>
                <a:gd name="connsiteX10" fmla="*/ 75796 w 2333071"/>
                <a:gd name="connsiteY10" fmla="*/ 1476876 h 1552672"/>
                <a:gd name="connsiteX11" fmla="*/ 0 w 2333071"/>
                <a:gd name="connsiteY11" fmla="*/ 1293888 h 1552672"/>
                <a:gd name="connsiteX12" fmla="*/ 0 w 2333071"/>
                <a:gd name="connsiteY12" fmla="*/ 258784 h 1552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33071" h="1552672">
                  <a:moveTo>
                    <a:pt x="0" y="258784"/>
                  </a:moveTo>
                  <a:cubicBezTo>
                    <a:pt x="0" y="190150"/>
                    <a:pt x="27265" y="124327"/>
                    <a:pt x="75796" y="75796"/>
                  </a:cubicBezTo>
                  <a:cubicBezTo>
                    <a:pt x="124328" y="27265"/>
                    <a:pt x="190150" y="0"/>
                    <a:pt x="258784" y="0"/>
                  </a:cubicBezTo>
                  <a:lnTo>
                    <a:pt x="2074287" y="0"/>
                  </a:lnTo>
                  <a:cubicBezTo>
                    <a:pt x="2142921" y="0"/>
                    <a:pt x="2208744" y="27265"/>
                    <a:pt x="2257275" y="75796"/>
                  </a:cubicBezTo>
                  <a:cubicBezTo>
                    <a:pt x="2305806" y="124328"/>
                    <a:pt x="2333071" y="190150"/>
                    <a:pt x="2333071" y="258784"/>
                  </a:cubicBezTo>
                  <a:lnTo>
                    <a:pt x="2333071" y="1293888"/>
                  </a:lnTo>
                  <a:cubicBezTo>
                    <a:pt x="2333071" y="1362522"/>
                    <a:pt x="2305806" y="1428345"/>
                    <a:pt x="2257275" y="1476876"/>
                  </a:cubicBezTo>
                  <a:cubicBezTo>
                    <a:pt x="2208744" y="1525407"/>
                    <a:pt x="2142921" y="1552672"/>
                    <a:pt x="2074287" y="1552672"/>
                  </a:cubicBezTo>
                  <a:lnTo>
                    <a:pt x="258784" y="1552672"/>
                  </a:lnTo>
                  <a:cubicBezTo>
                    <a:pt x="190150" y="1552672"/>
                    <a:pt x="124327" y="1525407"/>
                    <a:pt x="75796" y="1476876"/>
                  </a:cubicBezTo>
                  <a:cubicBezTo>
                    <a:pt x="27265" y="1428345"/>
                    <a:pt x="0" y="1362522"/>
                    <a:pt x="0" y="1293888"/>
                  </a:cubicBezTo>
                  <a:lnTo>
                    <a:pt x="0" y="25878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36755" tIns="106275" rIns="136755" bIns="106275" anchor="ctr"/>
            <a:lstStyle>
              <a:lvl1pPr defTabSz="711200" eaLnBrk="0" hangingPunct="0"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1pPr>
              <a:lvl2pPr marL="742950" indent="-285750" defTabSz="711200" eaLnBrk="0" hangingPunct="0"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2pPr>
              <a:lvl3pPr marL="1143000" indent="-228600" defTabSz="711200" eaLnBrk="0" hangingPunct="0"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3pPr>
              <a:lvl4pPr marL="1600200" indent="-228600" defTabSz="711200" eaLnBrk="0" hangingPunct="0"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4pPr>
              <a:lvl5pPr marL="2057400" indent="-228600" defTabSz="711200" eaLnBrk="0" hangingPunct="0"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5pPr>
              <a:lvl6pPr marL="2514600" indent="-2286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6pPr>
              <a:lvl7pPr marL="2971800" indent="-2286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7pPr>
              <a:lvl8pPr marL="3429000" indent="-2286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8pPr>
              <a:lvl9pPr marL="3886200" indent="-2286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ru-RU" altLang="ru-RU" b="1">
                  <a:solidFill>
                    <a:srgbClr val="FFFFFF"/>
                  </a:solidFill>
                  <a:latin typeface="Garamond" charset="0"/>
                </a:rPr>
                <a:t>статья 58.3 Федерального закона от 24 июля 2009 г.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ru-RU" altLang="ru-RU" b="1">
                  <a:solidFill>
                    <a:srgbClr val="FFFFFF"/>
                  </a:solidFill>
                  <a:latin typeface="Garamond" charset="0"/>
                </a:rPr>
                <a:t>№ 212-ФЗ</a:t>
              </a:r>
            </a:p>
          </p:txBody>
        </p:sp>
      </p:grpSp>
      <p:sp>
        <p:nvSpPr>
          <p:cNvPr id="6153" name="Прямоугольник 16"/>
          <p:cNvSpPr>
            <a:spLocks noChangeArrowheads="1"/>
          </p:cNvSpPr>
          <p:nvPr/>
        </p:nvSpPr>
        <p:spPr bwMode="auto">
          <a:xfrm>
            <a:off x="395288" y="2420938"/>
            <a:ext cx="84978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b="1"/>
              <a:t>С 2013 ГОДА ВВЕДЕНЫ </a:t>
            </a:r>
            <a:r>
              <a:rPr lang="ru-RU" altLang="ru-RU" sz="2000" b="1">
                <a:solidFill>
                  <a:srgbClr val="FFCCCC"/>
                </a:solidFill>
              </a:rPr>
              <a:t>ДОПОЛНИТЕЛЬНЫЕ</a:t>
            </a:r>
            <a:r>
              <a:rPr lang="ru-RU" altLang="ru-RU" sz="2000" b="1"/>
              <a:t> ТАРИФЫ СТРАХОВЫХ ВЗНОСОВ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323850" y="3068638"/>
          <a:ext cx="8640763" cy="2211387"/>
        </p:xfrm>
        <a:graphic>
          <a:graphicData uri="http://schemas.openxmlformats.org/drawingml/2006/table">
            <a:tbl>
              <a:tblPr/>
              <a:tblGrid>
                <a:gridCol w="2592388"/>
                <a:gridCol w="1728787"/>
                <a:gridCol w="2159000"/>
                <a:gridCol w="2160588"/>
              </a:tblGrid>
              <a:tr h="1158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Списки производств, работ, профессий  должностей и показателей, дающих право на льготное пенсионное обеспечение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2015 и далее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2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Список № 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4 %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6 %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9 %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</a:tr>
              <a:tr h="639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Список №2 и «малые списки»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2 %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4 %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6 %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23850" y="5445125"/>
            <a:ext cx="8640763" cy="9239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FFFFFF"/>
                </a:solidFill>
                <a:latin typeface="Garamond" charset="0"/>
              </a:rPr>
              <a:t>От уплаты страховых взносов </a:t>
            </a:r>
            <a:r>
              <a:rPr lang="ru-RU" altLang="ru-RU" b="1" i="1">
                <a:solidFill>
                  <a:srgbClr val="FFC000"/>
                </a:solidFill>
                <a:latin typeface="Garamond" charset="0"/>
              </a:rPr>
              <a:t>может быть освобожден </a:t>
            </a:r>
            <a:r>
              <a:rPr lang="ru-RU" altLang="ru-RU" b="1" i="1">
                <a:solidFill>
                  <a:srgbClr val="FFFFFF"/>
                </a:solidFill>
                <a:latin typeface="Garamond" charset="0"/>
              </a:rPr>
              <a:t>работодатель, на рабочих местах</a:t>
            </a:r>
            <a:r>
              <a:rPr lang="en-US" altLang="ru-RU" b="1" i="1">
                <a:solidFill>
                  <a:srgbClr val="FFFFFF"/>
                </a:solidFill>
                <a:latin typeface="Garamond" charset="0"/>
              </a:rPr>
              <a:t> </a:t>
            </a:r>
            <a:r>
              <a:rPr lang="ru-RU" altLang="ru-RU" b="1" i="1">
                <a:solidFill>
                  <a:srgbClr val="FFFFFF"/>
                </a:solidFill>
                <a:latin typeface="Garamond" charset="0"/>
              </a:rPr>
              <a:t>которого условия труда </a:t>
            </a:r>
            <a:r>
              <a:rPr lang="ru-RU" altLang="ru-RU" b="1" i="1">
                <a:solidFill>
                  <a:srgbClr val="FFC000"/>
                </a:solidFill>
                <a:latin typeface="Garamond" charset="0"/>
              </a:rPr>
              <a:t>по итогам специальной оценки </a:t>
            </a:r>
            <a:r>
              <a:rPr lang="ru-RU" altLang="ru-RU" b="1" i="1">
                <a:solidFill>
                  <a:srgbClr val="FFFFFF"/>
                </a:solidFill>
                <a:latin typeface="Garamond" charset="0"/>
              </a:rPr>
              <a:t>признаны оптимальными или допустимыми</a:t>
            </a:r>
          </a:p>
        </p:txBody>
      </p:sp>
      <p:sp>
        <p:nvSpPr>
          <p:cNvPr id="17" name="Oval 6"/>
          <p:cNvSpPr>
            <a:spLocks noChangeArrowheads="1"/>
          </p:cNvSpPr>
          <p:nvPr/>
        </p:nvSpPr>
        <p:spPr bwMode="auto">
          <a:xfrm>
            <a:off x="7164388" y="3213100"/>
            <a:ext cx="1368425" cy="2232025"/>
          </a:xfrm>
          <a:prstGeom prst="ellips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6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50" y="6308725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A5106992-4969-774F-AC60-BEF07769C1C8}" type="slidenum">
              <a:rPr lang="ru-RU" altLang="ru-RU" sz="1800">
                <a:latin typeface="Arial Black" charset="0"/>
              </a:rPr>
              <a:pPr algn="ctr" eaLnBrk="1" hangingPunct="1"/>
              <a:t>16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17" grpId="0" animBg="1"/>
      <p:bldP spid="1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 sz="1400" b="1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1946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grpSp>
        <p:nvGrpSpPr>
          <p:cNvPr id="2" name="Группа 9"/>
          <p:cNvGrpSpPr/>
          <p:nvPr/>
        </p:nvGrpSpPr>
        <p:grpSpPr>
          <a:xfrm>
            <a:off x="395536" y="1052736"/>
            <a:ext cx="8496944" cy="936104"/>
            <a:chOff x="0" y="0"/>
            <a:chExt cx="8496944" cy="864096"/>
          </a:xfrm>
          <a:scene3d>
            <a:camera prst="orthographicFront"/>
            <a:lightRig rig="flat" dir="t"/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0"/>
              <a:ext cx="8496944" cy="864096"/>
            </a:xfrm>
            <a:prstGeom prst="roundRect">
              <a:avLst/>
            </a:prstGeom>
            <a:solidFill>
              <a:schemeClr val="accent1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59399" y="59399"/>
              <a:ext cx="8077505" cy="8046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72390" tIns="72390" rIns="72390" bIns="72390" spcCol="1270" anchor="ctr"/>
            <a:lstStyle/>
            <a:p>
              <a:pPr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schemeClr val="tx2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Гибкая шкала дополнительных страховых взносов в ПФР:</a:t>
              </a:r>
            </a:p>
            <a:p>
              <a:pPr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schemeClr val="tx2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000" b="1" i="1" dirty="0">
                  <a:solidFill>
                    <a:schemeClr val="tx2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чем безопаснее труд, тем ниже страховой взнос</a:t>
              </a:r>
            </a:p>
          </p:txBody>
        </p:sp>
      </p:grp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476375" y="2276475"/>
          <a:ext cx="7489825" cy="3884613"/>
        </p:xfrm>
        <a:graphic>
          <a:graphicData uri="http://schemas.openxmlformats.org/drawingml/2006/table">
            <a:tbl>
              <a:tblPr/>
              <a:tblGrid>
                <a:gridCol w="2497138"/>
                <a:gridCol w="941387"/>
                <a:gridCol w="4051300"/>
              </a:tblGrid>
              <a:tr h="884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КЛАСС УСЛОВИЙ ТРУДА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ДОПОЛНИТЕЛЬНЫЙ ТАРИФ СТРАХОВОГО ВЗНОСА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86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опасный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4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8,0%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  <a:tr h="428625"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вредный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3.4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7,0%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28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3.3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6,0%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  <a:tr h="428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3.2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4,0%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28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3.1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2,0%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  <a:tr h="4286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допустимый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2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0,0%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286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оптимальный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1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0,0%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cxnSp>
        <p:nvCxnSpPr>
          <p:cNvPr id="16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250825" y="2133600"/>
            <a:ext cx="8712200" cy="0"/>
          </a:xfrm>
          <a:prstGeom prst="line">
            <a:avLst/>
          </a:prstGeom>
          <a:noFill/>
          <a:ln w="38100">
            <a:solidFill>
              <a:srgbClr val="AACAE2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Прямая соединительная линия 16"/>
          <p:cNvCxnSpPr>
            <a:cxnSpLocks noChangeShapeType="1"/>
          </p:cNvCxnSpPr>
          <p:nvPr/>
        </p:nvCxnSpPr>
        <p:spPr bwMode="auto">
          <a:xfrm>
            <a:off x="827088" y="1989138"/>
            <a:ext cx="0" cy="4464050"/>
          </a:xfrm>
          <a:prstGeom prst="line">
            <a:avLst/>
          </a:prstGeom>
          <a:noFill/>
          <a:ln w="38100">
            <a:solidFill>
              <a:srgbClr val="AACAE2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96" name="Прямоугольник 17"/>
          <p:cNvSpPr>
            <a:spLocks noChangeArrowheads="1"/>
          </p:cNvSpPr>
          <p:nvPr/>
        </p:nvSpPr>
        <p:spPr bwMode="auto">
          <a:xfrm>
            <a:off x="323850" y="115888"/>
            <a:ext cx="8569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FFC000"/>
                </a:solidFill>
                <a:latin typeface="Arial" charset="0"/>
              </a:rPr>
              <a:t>Создан законодательный механизм стимулирования работодателей к улучшению условий труда на рабочих местах, а  также созданию эффективных рабочих мест с безопасными условиями труда</a:t>
            </a:r>
          </a:p>
        </p:txBody>
      </p:sp>
      <p:sp>
        <p:nvSpPr>
          <p:cNvPr id="18" name="Oval 6"/>
          <p:cNvSpPr>
            <a:spLocks noChangeArrowheads="1"/>
          </p:cNvSpPr>
          <p:nvPr/>
        </p:nvSpPr>
        <p:spPr bwMode="auto">
          <a:xfrm>
            <a:off x="3851275" y="5229225"/>
            <a:ext cx="3924300" cy="1008063"/>
          </a:xfrm>
          <a:prstGeom prst="ellips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98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172450" y="6308725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AB5A595D-0144-BC45-91C9-5978618D4406}" type="slidenum">
              <a:rPr lang="ru-RU" altLang="ru-RU" sz="1800">
                <a:latin typeface="Arial Black" charset="0"/>
              </a:rPr>
              <a:pPr algn="ctr" eaLnBrk="1" hangingPunct="1"/>
              <a:t>17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Изменения в ред. 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Федеральн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ого</a:t>
            </a:r>
            <a:r>
              <a:rPr lang="en-US" altLang="ru-RU" sz="3200" b="0">
                <a:solidFill>
                  <a:srgbClr val="FFFF00"/>
                </a:solidFill>
                <a:effectLst/>
                <a:latin typeface="Verdana" charset="0"/>
              </a:rPr>
              <a:t> 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зако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на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 от 28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.12.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2013 г. №421-ФЗ </a:t>
            </a:r>
            <a:endParaRPr lang="ru-RU" altLang="ru-RU" sz="32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412875"/>
            <a:ext cx="8640763" cy="4597400"/>
          </a:xfrm>
        </p:spPr>
        <p:txBody>
          <a:bodyPr/>
          <a:lstStyle/>
          <a:p>
            <a:r>
              <a:rPr lang="ru-RU" altLang="ru-RU" i="1">
                <a:effectLst/>
                <a:latin typeface="Verdana" charset="0"/>
              </a:rPr>
              <a:t>Изменились статьи 92, 94, 117 и 147 ТК РФ, регулирующие </a:t>
            </a:r>
            <a:r>
              <a:rPr lang="ru-RU" altLang="ru-RU" i="1">
                <a:solidFill>
                  <a:srgbClr val="FFFF00"/>
                </a:solidFill>
                <a:effectLst/>
                <a:latin typeface="Verdana" charset="0"/>
              </a:rPr>
              <a:t>п</a:t>
            </a:r>
            <a:r>
              <a:rPr lang="en-US" altLang="ru-RU" i="1">
                <a:solidFill>
                  <a:srgbClr val="FFFF00"/>
                </a:solidFill>
                <a:effectLst/>
                <a:latin typeface="Verdana" charset="0"/>
              </a:rPr>
              <a:t>редоставление компенсационных мер</a:t>
            </a:r>
            <a:r>
              <a:rPr lang="ru-RU" altLang="ru-RU" i="1">
                <a:solidFill>
                  <a:srgbClr val="FFFF00"/>
                </a:solidFill>
                <a:effectLst/>
                <a:latin typeface="Verdana" charset="0"/>
              </a:rPr>
              <a:t> за работу во вредных условиях:</a:t>
            </a:r>
          </a:p>
          <a:p>
            <a:pPr lvl="1"/>
            <a:r>
              <a:rPr lang="en-US" altLang="ru-RU" i="1">
                <a:solidFill>
                  <a:srgbClr val="FFCCCC"/>
                </a:solidFill>
                <a:effectLst/>
                <a:latin typeface="Verdana" charset="0"/>
                <a:cs typeface="Arial" charset="0"/>
              </a:rPr>
              <a:t>сокращенная продолжительность рабочего времени</a:t>
            </a:r>
            <a:endParaRPr lang="ru-RU" altLang="ru-RU" i="1">
              <a:solidFill>
                <a:srgbClr val="FFCCCC"/>
              </a:solidFill>
              <a:effectLst/>
              <a:latin typeface="Verdana" charset="0"/>
              <a:cs typeface="Arial" charset="0"/>
            </a:endParaRPr>
          </a:p>
          <a:p>
            <a:pPr lvl="1"/>
            <a:r>
              <a:rPr lang="en-US" altLang="ru-RU" i="1">
                <a:solidFill>
                  <a:srgbClr val="FFCCCC"/>
                </a:solidFill>
                <a:effectLst/>
                <a:latin typeface="Verdana" charset="0"/>
                <a:cs typeface="Arial" charset="0"/>
              </a:rPr>
              <a:t>ежегодный дополнительный оплачиваемый отпуск</a:t>
            </a:r>
            <a:endParaRPr lang="ru-RU" altLang="ru-RU" i="1">
              <a:solidFill>
                <a:srgbClr val="FFCCCC"/>
              </a:solidFill>
              <a:effectLst/>
              <a:latin typeface="Verdana" charset="0"/>
              <a:cs typeface="Arial" charset="0"/>
            </a:endParaRPr>
          </a:p>
          <a:p>
            <a:pPr lvl="1"/>
            <a:r>
              <a:rPr lang="en-US" altLang="ru-RU" i="1">
                <a:solidFill>
                  <a:srgbClr val="FFCCCC"/>
                </a:solidFill>
                <a:effectLst/>
                <a:latin typeface="Verdana" charset="0"/>
                <a:cs typeface="Arial" charset="0"/>
              </a:rPr>
              <a:t>повышенная оплата труда</a:t>
            </a:r>
            <a:r>
              <a:rPr lang="ru-RU" altLang="ru-RU" i="1">
                <a:solidFill>
                  <a:srgbClr val="FFCCCC"/>
                </a:solidFill>
                <a:effectLst/>
                <a:latin typeface="Verdana" charset="0"/>
                <a:cs typeface="Arial" charset="0"/>
              </a:rPr>
              <a:t> </a:t>
            </a:r>
          </a:p>
          <a:p>
            <a:r>
              <a:rPr lang="ru-RU" altLang="ru-RU" sz="2800" b="1" i="1">
                <a:solidFill>
                  <a:srgbClr val="FFFF00"/>
                </a:solidFill>
                <a:effectLst/>
                <a:latin typeface="Verdana" charset="0"/>
              </a:rPr>
              <a:t>Компенсации предусмотрены не всем «вредникам»</a:t>
            </a: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172450" y="6308725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D5A5BE02-BF3D-D14E-B91A-A0EE9B5FB41C}" type="slidenum">
              <a:rPr lang="ru-RU" altLang="ru-RU" sz="1800">
                <a:latin typeface="Arial Black" charset="0"/>
              </a:rPr>
              <a:pPr algn="ctr" eaLnBrk="1" hangingPunct="1"/>
              <a:t>18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2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2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2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2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2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2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2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Изменения в ред. 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Федеральн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ого</a:t>
            </a:r>
            <a:r>
              <a:rPr lang="en-US" altLang="ru-RU" sz="3200" b="0">
                <a:solidFill>
                  <a:srgbClr val="FFFF00"/>
                </a:solidFill>
                <a:effectLst/>
                <a:latin typeface="Verdana" charset="0"/>
              </a:rPr>
              <a:t> 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зако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на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 от 28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.12.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2013 г. №421-ФЗ </a:t>
            </a:r>
            <a:endParaRPr lang="ru-RU" altLang="ru-RU" sz="32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46082" name="Содержимое 2"/>
          <p:cNvSpPr>
            <a:spLocks noGrp="1"/>
          </p:cNvSpPr>
          <p:nvPr>
            <p:ph idx="1"/>
          </p:nvPr>
        </p:nvSpPr>
        <p:spPr>
          <a:xfrm>
            <a:off x="323850" y="1484313"/>
            <a:ext cx="8351838" cy="4537075"/>
          </a:xfrm>
        </p:spPr>
        <p:txBody>
          <a:bodyPr/>
          <a:lstStyle/>
          <a:p>
            <a:r>
              <a:rPr lang="ru-RU" altLang="ru-RU" b="1">
                <a:solidFill>
                  <a:srgbClr val="FFA90D"/>
                </a:solidFill>
                <a:effectLst/>
                <a:latin typeface="Verdana" charset="0"/>
              </a:rPr>
              <a:t>Ст.92: </a:t>
            </a:r>
            <a:r>
              <a:rPr lang="en-US" altLang="ru-RU" i="1">
                <a:effectLst/>
                <a:latin typeface="Verdana" charset="0"/>
              </a:rPr>
              <a:t>сокращенная продолжи</a:t>
            </a:r>
            <a:r>
              <a:rPr lang="ru-RU" altLang="ru-RU" i="1">
                <a:effectLst/>
                <a:latin typeface="Verdana" charset="0"/>
              </a:rPr>
              <a:t>-</a:t>
            </a:r>
            <a:r>
              <a:rPr lang="en-US" altLang="ru-RU" i="1">
                <a:effectLst/>
                <a:latin typeface="Verdana" charset="0"/>
              </a:rPr>
              <a:t>тельность рабочего времени </a:t>
            </a:r>
            <a:r>
              <a:rPr lang="ru-RU" altLang="ru-RU" i="1">
                <a:effectLst/>
                <a:latin typeface="Verdana" charset="0"/>
              </a:rPr>
              <a:t>возможна лишь при классах 3.3 и выше!</a:t>
            </a:r>
          </a:p>
          <a:p>
            <a:r>
              <a:rPr lang="ru-RU" altLang="ru-RU" b="1">
                <a:solidFill>
                  <a:srgbClr val="FFA90D"/>
                </a:solidFill>
                <a:effectLst/>
                <a:latin typeface="Verdana" charset="0"/>
              </a:rPr>
              <a:t>Сняты ограничения</a:t>
            </a:r>
            <a:r>
              <a:rPr lang="ru-RU" altLang="ru-RU">
                <a:solidFill>
                  <a:srgbClr val="FFA90D"/>
                </a:solidFill>
                <a:effectLst/>
                <a:latin typeface="Verdana" charset="0"/>
              </a:rPr>
              <a:t>:</a:t>
            </a:r>
            <a:r>
              <a:rPr lang="ru-RU" altLang="ru-RU" i="1">
                <a:effectLst/>
                <a:latin typeface="Verdana" charset="0"/>
              </a:rPr>
              <a:t> дано право увеличить </a:t>
            </a:r>
            <a:r>
              <a:rPr lang="en-US" altLang="ru-RU" i="1">
                <a:effectLst/>
                <a:latin typeface="Verdana" charset="0"/>
              </a:rPr>
              <a:t>рабоче</a:t>
            </a:r>
            <a:r>
              <a:rPr lang="ru-RU" altLang="ru-RU" i="1">
                <a:effectLst/>
                <a:latin typeface="Verdana" charset="0"/>
              </a:rPr>
              <a:t>е</a:t>
            </a:r>
            <a:r>
              <a:rPr lang="en-US" altLang="ru-RU" i="1">
                <a:effectLst/>
                <a:latin typeface="Verdana" charset="0"/>
              </a:rPr>
              <a:t> врем</a:t>
            </a:r>
            <a:r>
              <a:rPr lang="ru-RU" altLang="ru-RU" i="1">
                <a:effectLst/>
                <a:latin typeface="Verdana" charset="0"/>
              </a:rPr>
              <a:t>я</a:t>
            </a:r>
            <a:r>
              <a:rPr lang="en-US" altLang="ru-RU" i="1">
                <a:effectLst/>
                <a:latin typeface="Verdana" charset="0"/>
              </a:rPr>
              <a:t> до 40 часов в неделю </a:t>
            </a:r>
            <a:r>
              <a:rPr lang="en-US" altLang="ru-RU" i="1">
                <a:solidFill>
                  <a:srgbClr val="FFFF00"/>
                </a:solidFill>
                <a:effectLst/>
                <a:latin typeface="Verdana" charset="0"/>
              </a:rPr>
              <a:t>(если работник не будет против) </a:t>
            </a:r>
            <a:r>
              <a:rPr lang="en-US" altLang="ru-RU" i="1">
                <a:effectLst/>
                <a:latin typeface="Verdana" charset="0"/>
              </a:rPr>
              <a:t>и договориться о выплате за это денежной компенсации…</a:t>
            </a:r>
            <a:r>
              <a:rPr lang="ru-RU" altLang="ru-RU" i="1">
                <a:effectLst/>
                <a:latin typeface="Verdana" charset="0"/>
              </a:rPr>
              <a:t> </a:t>
            </a: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172450" y="6308725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0766B612-77B4-FF47-AC19-22AB58E6D245}" type="slidenum">
              <a:rPr lang="ru-RU" altLang="ru-RU" sz="1800">
                <a:latin typeface="Arial Black" charset="0"/>
              </a:rPr>
              <a:pPr algn="ctr" eaLnBrk="1" hangingPunct="1"/>
              <a:t>19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80400" cy="4525962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</a:pPr>
            <a:r>
              <a:rPr kumimoji="0" lang="ru-RU" altLang="ru-RU" b="1" i="1">
                <a:solidFill>
                  <a:srgbClr val="FFFF00"/>
                </a:solidFill>
              </a:rPr>
              <a:t>   </a:t>
            </a:r>
            <a:r>
              <a:rPr kumimoji="0" lang="ru-RU" altLang="ru-RU" sz="3600" b="1" i="1">
                <a:solidFill>
                  <a:srgbClr val="FFFF00"/>
                </a:solidFill>
                <a:latin typeface="Verdana" charset="0"/>
              </a:rPr>
              <a:t>Гарантии</a:t>
            </a:r>
            <a:r>
              <a:rPr kumimoji="0" lang="ru-RU" altLang="ru-RU" sz="3600" b="1" i="1">
                <a:latin typeface="Verdana" charset="0"/>
              </a:rPr>
              <a:t> </a:t>
            </a:r>
            <a:r>
              <a:rPr kumimoji="0" lang="ru-RU" altLang="ru-RU" sz="3600" i="1">
                <a:latin typeface="Verdana" charset="0"/>
              </a:rPr>
              <a:t>- средства, способы и условия, с помощью которых обеспечивается осуществление предоставленных работникам прав в области социально-трудовых отношений</a:t>
            </a:r>
          </a:p>
          <a:p>
            <a:pPr algn="ctr" eaLnBrk="1" hangingPunct="1">
              <a:buFont typeface="Wingdings" charset="2"/>
              <a:buNone/>
            </a:pPr>
            <a:r>
              <a:rPr kumimoji="0" lang="ru-RU" altLang="ru-RU" sz="3000" i="1">
                <a:solidFill>
                  <a:srgbClr val="FFFF66"/>
                </a:solidFill>
                <a:latin typeface="Verdana" charset="0"/>
              </a:rPr>
              <a:t>(ст.164 ТК РФ)</a:t>
            </a:r>
          </a:p>
        </p:txBody>
      </p:sp>
      <p:pic>
        <p:nvPicPr>
          <p:cNvPr id="99332" name="Picture 4" descr="MCj023938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4724400"/>
            <a:ext cx="187325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Номер слайда 3"/>
          <p:cNvSpPr txBox="1">
            <a:spLocks/>
          </p:cNvSpPr>
          <p:nvPr/>
        </p:nvSpPr>
        <p:spPr bwMode="auto">
          <a:xfrm>
            <a:off x="8101013" y="6308725"/>
            <a:ext cx="7985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9800E5B4-B1BF-F64E-B921-CC9823CD4E39}" type="slidenum">
              <a:rPr lang="ru-RU" altLang="ru-RU">
                <a:latin typeface="Arial Black" charset="0"/>
              </a:rPr>
              <a:pPr algn="ctr" eaLnBrk="1" hangingPunct="1"/>
              <a:t>2</a:t>
            </a:fld>
            <a:endParaRPr lang="ru-RU" altLang="ru-RU">
              <a:latin typeface="Arial Black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Изменения в ред. 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Федеральн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ого</a:t>
            </a:r>
            <a:r>
              <a:rPr lang="en-US" altLang="ru-RU" sz="3200" b="0">
                <a:solidFill>
                  <a:srgbClr val="FFFF00"/>
                </a:solidFill>
                <a:effectLst/>
                <a:latin typeface="Verdana" charset="0"/>
              </a:rPr>
              <a:t> 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зако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на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 от 28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.12.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2013 г. №421-ФЗ </a:t>
            </a:r>
            <a:endParaRPr lang="ru-RU" altLang="ru-RU" sz="32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700213"/>
            <a:ext cx="8280400" cy="4897437"/>
          </a:xfrm>
        </p:spPr>
        <p:txBody>
          <a:bodyPr/>
          <a:lstStyle/>
          <a:p>
            <a:r>
              <a:rPr lang="ru-RU" altLang="ru-RU" b="1">
                <a:solidFill>
                  <a:srgbClr val="FFA90D"/>
                </a:solidFill>
                <a:effectLst/>
                <a:latin typeface="Verdana" charset="0"/>
              </a:rPr>
              <a:t>Ст.94: Сняты ограничения на продолжительность работы: </a:t>
            </a:r>
          </a:p>
          <a:p>
            <a:r>
              <a:rPr lang="ru-RU" altLang="ru-RU" i="1">
                <a:effectLst/>
                <a:latin typeface="Verdana" charset="0"/>
              </a:rPr>
              <a:t>…</a:t>
            </a:r>
            <a:r>
              <a:rPr lang="en-US" altLang="ru-RU" i="1">
                <a:effectLst/>
                <a:latin typeface="Verdana" charset="0"/>
              </a:rPr>
              <a:t>может быть предусмотрено увеличение максимально допустимой продолжительности ежедневной работы (смены)…</a:t>
            </a:r>
            <a:r>
              <a:rPr lang="ru-RU" altLang="ru-RU" i="1">
                <a:effectLst/>
                <a:latin typeface="Verdana" charset="0"/>
              </a:rPr>
              <a:t> при 36-часовой рабочей неделе - до 12 часов и при 30-часовой рабочей неделе и менее - до 8 часов.</a:t>
            </a:r>
          </a:p>
          <a:p>
            <a:pPr>
              <a:buFont typeface="Wingdings" charset="2"/>
              <a:buNone/>
            </a:pPr>
            <a:endParaRPr lang="ru-RU" altLang="ru-RU" i="1">
              <a:effectLst/>
            </a:endParaRP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172450" y="6308725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B3602FF6-179F-2E43-830E-DCA7802D4E7B}" type="slidenum">
              <a:rPr lang="ru-RU" altLang="ru-RU" sz="1800">
                <a:latin typeface="Arial Black" charset="0"/>
              </a:rPr>
              <a:pPr algn="ctr" eaLnBrk="1" hangingPunct="1"/>
              <a:t>20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Изменения в ред. 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Федеральн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ого</a:t>
            </a:r>
            <a:r>
              <a:rPr lang="en-US" altLang="ru-RU" sz="3200" b="0">
                <a:solidFill>
                  <a:srgbClr val="FFFF00"/>
                </a:solidFill>
                <a:effectLst/>
                <a:latin typeface="Verdana" charset="0"/>
              </a:rPr>
              <a:t> 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зако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на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 от 28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.12.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2013 г. №421-ФЗ </a:t>
            </a:r>
            <a:endParaRPr lang="ru-RU" altLang="ru-RU" sz="32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48130" name="Содержимое 2"/>
          <p:cNvSpPr>
            <a:spLocks noGrp="1"/>
          </p:cNvSpPr>
          <p:nvPr>
            <p:ph idx="1"/>
          </p:nvPr>
        </p:nvSpPr>
        <p:spPr>
          <a:xfrm>
            <a:off x="755650" y="1916113"/>
            <a:ext cx="7777163" cy="3960812"/>
          </a:xfrm>
        </p:spPr>
        <p:txBody>
          <a:bodyPr/>
          <a:lstStyle/>
          <a:p>
            <a:r>
              <a:rPr lang="ru-RU" altLang="ru-RU" b="1">
                <a:solidFill>
                  <a:srgbClr val="FFA90D"/>
                </a:solidFill>
                <a:effectLst/>
                <a:latin typeface="Verdana" charset="0"/>
              </a:rPr>
              <a:t>Ст.117 </a:t>
            </a:r>
            <a:r>
              <a:rPr lang="ru-RU" altLang="ru-RU" i="1">
                <a:effectLst/>
                <a:latin typeface="Verdana" charset="0"/>
              </a:rPr>
              <a:t>Е</a:t>
            </a:r>
            <a:r>
              <a:rPr lang="en-US" altLang="ru-RU" i="1">
                <a:effectLst/>
                <a:latin typeface="Verdana" charset="0"/>
              </a:rPr>
              <a:t>жегодный дополнительный оплачиваемый отпуск</a:t>
            </a:r>
            <a:r>
              <a:rPr lang="ru-RU" altLang="ru-RU" i="1">
                <a:effectLst/>
                <a:latin typeface="Verdana" charset="0"/>
              </a:rPr>
              <a:t> (минимум 7 дней)</a:t>
            </a:r>
            <a:r>
              <a:rPr lang="en-US" altLang="ru-RU" i="1">
                <a:effectLst/>
                <a:latin typeface="Verdana" charset="0"/>
              </a:rPr>
              <a:t> </a:t>
            </a:r>
            <a:r>
              <a:rPr lang="ru-RU" altLang="ru-RU" i="1">
                <a:effectLst/>
                <a:latin typeface="Verdana" charset="0"/>
              </a:rPr>
              <a:t>предоставляется только на основании класса 3.2 и выше!</a:t>
            </a:r>
          </a:p>
          <a:p>
            <a:r>
              <a:rPr lang="ru-RU" altLang="ru-RU" i="1">
                <a:solidFill>
                  <a:srgbClr val="FFFF66"/>
                </a:solidFill>
                <a:effectLst/>
                <a:latin typeface="Verdana" charset="0"/>
              </a:rPr>
              <a:t>Ч</a:t>
            </a:r>
            <a:r>
              <a:rPr lang="en-US" altLang="ru-RU" i="1">
                <a:solidFill>
                  <a:srgbClr val="FFFF66"/>
                </a:solidFill>
                <a:effectLst/>
                <a:latin typeface="Verdana" charset="0"/>
              </a:rPr>
              <a:t>аст</a:t>
            </a:r>
            <a:r>
              <a:rPr lang="ru-RU" altLang="ru-RU" i="1">
                <a:solidFill>
                  <a:srgbClr val="FFFF66"/>
                </a:solidFill>
                <a:effectLst/>
                <a:latin typeface="Verdana" charset="0"/>
              </a:rPr>
              <a:t>ь</a:t>
            </a:r>
            <a:r>
              <a:rPr lang="en-US" altLang="ru-RU" i="1">
                <a:solidFill>
                  <a:srgbClr val="FFFF66"/>
                </a:solidFill>
                <a:effectLst/>
                <a:latin typeface="Verdana" charset="0"/>
              </a:rPr>
              <a:t> отпуска, превышающ</a:t>
            </a:r>
            <a:r>
              <a:rPr lang="ru-RU" altLang="ru-RU" i="1">
                <a:solidFill>
                  <a:srgbClr val="FFFF66"/>
                </a:solidFill>
                <a:effectLst/>
                <a:latin typeface="Verdana" charset="0"/>
              </a:rPr>
              <a:t>ая</a:t>
            </a:r>
            <a:r>
              <a:rPr lang="en-US" altLang="ru-RU" i="1">
                <a:solidFill>
                  <a:srgbClr val="FFFF66"/>
                </a:solidFill>
                <a:effectLst/>
                <a:latin typeface="Verdana" charset="0"/>
              </a:rPr>
              <a:t> </a:t>
            </a:r>
            <a:r>
              <a:rPr lang="ru-RU" altLang="ru-RU" i="1">
                <a:solidFill>
                  <a:srgbClr val="FFFF66"/>
                </a:solidFill>
                <a:effectLst/>
                <a:latin typeface="Verdana" charset="0"/>
              </a:rPr>
              <a:t>7 дней</a:t>
            </a:r>
            <a:r>
              <a:rPr lang="en-US" altLang="ru-RU" i="1">
                <a:solidFill>
                  <a:srgbClr val="FFFF66"/>
                </a:solidFill>
                <a:effectLst/>
                <a:latin typeface="Verdana" charset="0"/>
              </a:rPr>
              <a:t>, </a:t>
            </a:r>
            <a:r>
              <a:rPr lang="ru-RU" altLang="ru-RU" i="1">
                <a:solidFill>
                  <a:srgbClr val="FFFF66"/>
                </a:solidFill>
                <a:effectLst/>
                <a:latin typeface="Verdana" charset="0"/>
              </a:rPr>
              <a:t>можно заменить </a:t>
            </a:r>
            <a:r>
              <a:rPr lang="en-US" altLang="ru-RU" i="1">
                <a:solidFill>
                  <a:srgbClr val="FFFF66"/>
                </a:solidFill>
                <a:effectLst/>
                <a:latin typeface="Verdana" charset="0"/>
              </a:rPr>
              <a:t>денежной компенсаци</a:t>
            </a:r>
            <a:r>
              <a:rPr lang="ru-RU" altLang="ru-RU" i="1">
                <a:solidFill>
                  <a:srgbClr val="FFFF66"/>
                </a:solidFill>
                <a:effectLst/>
                <a:latin typeface="Verdana" charset="0"/>
              </a:rPr>
              <a:t>ей! </a:t>
            </a: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172450" y="6308725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BA8A893D-4FEB-EF40-94C5-1A285554E297}" type="slidenum">
              <a:rPr lang="ru-RU" altLang="ru-RU" sz="1800">
                <a:latin typeface="Arial Black" charset="0"/>
              </a:rPr>
              <a:pPr algn="ctr" eaLnBrk="1" hangingPunct="1"/>
              <a:t>21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Изменения в ред. 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Федеральн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ого</a:t>
            </a:r>
            <a:r>
              <a:rPr lang="en-US" altLang="ru-RU" sz="3200" b="0">
                <a:solidFill>
                  <a:srgbClr val="FFFF00"/>
                </a:solidFill>
                <a:effectLst/>
                <a:latin typeface="Verdana" charset="0"/>
              </a:rPr>
              <a:t> 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зако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на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 от 28</a:t>
            </a:r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.12.</a:t>
            </a:r>
            <a:r>
              <a:rPr lang="en-US" altLang="ru-RU" sz="3200">
                <a:solidFill>
                  <a:schemeClr val="hlink"/>
                </a:solidFill>
                <a:latin typeface="Verdana" charset="0"/>
              </a:rPr>
              <a:t>2013 г. №421-ФЗ </a:t>
            </a:r>
            <a:endParaRPr lang="ru-RU" altLang="ru-RU" sz="32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49154" name="Содержимое 2"/>
          <p:cNvSpPr>
            <a:spLocks noGrp="1"/>
          </p:cNvSpPr>
          <p:nvPr>
            <p:ph idx="1"/>
          </p:nvPr>
        </p:nvSpPr>
        <p:spPr>
          <a:xfrm>
            <a:off x="323850" y="1628775"/>
            <a:ext cx="8496300" cy="4537075"/>
          </a:xfrm>
        </p:spPr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ru-RU" b="1" dirty="0">
                <a:solidFill>
                  <a:srgbClr val="FFA90D"/>
                </a:solidFill>
                <a:effectLst/>
                <a:latin typeface="Verdana" charset="0"/>
              </a:rPr>
              <a:t>Ст.147: </a:t>
            </a:r>
            <a:r>
              <a:rPr lang="en-US" i="1" dirty="0" err="1">
                <a:effectLst/>
                <a:latin typeface="Verdana" charset="0"/>
              </a:rPr>
              <a:t>минимальный</a:t>
            </a:r>
            <a:r>
              <a:rPr lang="en-US" i="1" dirty="0">
                <a:effectLst/>
                <a:latin typeface="Verdana" charset="0"/>
              </a:rPr>
              <a:t> </a:t>
            </a:r>
            <a:r>
              <a:rPr lang="en-US" i="1" dirty="0" err="1">
                <a:effectLst/>
                <a:latin typeface="Verdana" charset="0"/>
              </a:rPr>
              <a:t>размер</a:t>
            </a:r>
            <a:r>
              <a:rPr lang="en-US" i="1" dirty="0">
                <a:effectLst/>
                <a:latin typeface="Verdana" charset="0"/>
              </a:rPr>
              <a:t> </a:t>
            </a:r>
            <a:r>
              <a:rPr lang="en-US" i="1" dirty="0" err="1">
                <a:effectLst/>
                <a:latin typeface="Verdana" charset="0"/>
              </a:rPr>
              <a:t>повышения</a:t>
            </a:r>
            <a:r>
              <a:rPr lang="en-US" i="1" dirty="0">
                <a:effectLst/>
                <a:latin typeface="Verdana" charset="0"/>
              </a:rPr>
              <a:t> </a:t>
            </a:r>
            <a:r>
              <a:rPr lang="en-US" i="1" dirty="0" err="1">
                <a:effectLst/>
                <a:latin typeface="Verdana" charset="0"/>
              </a:rPr>
              <a:t>оплаты</a:t>
            </a:r>
            <a:r>
              <a:rPr lang="en-US" i="1" dirty="0">
                <a:effectLst/>
                <a:latin typeface="Verdana" charset="0"/>
              </a:rPr>
              <a:t> </a:t>
            </a:r>
            <a:r>
              <a:rPr lang="en-US" i="1" dirty="0" err="1">
                <a:effectLst/>
                <a:latin typeface="Verdana" charset="0"/>
              </a:rPr>
              <a:t>труда</a:t>
            </a:r>
            <a:r>
              <a:rPr lang="en-US" i="1" dirty="0">
                <a:effectLst/>
                <a:latin typeface="Verdana" charset="0"/>
              </a:rPr>
              <a:t> </a:t>
            </a:r>
            <a:r>
              <a:rPr lang="ru-RU" i="1" dirty="0">
                <a:effectLst/>
                <a:latin typeface="Verdana" charset="0"/>
              </a:rPr>
              <a:t>- 4% </a:t>
            </a:r>
            <a:r>
              <a:rPr lang="en-US" i="1" dirty="0" err="1">
                <a:effectLst/>
                <a:latin typeface="Verdana" charset="0"/>
              </a:rPr>
              <a:t>тарифной</a:t>
            </a:r>
            <a:r>
              <a:rPr lang="en-US" i="1" dirty="0">
                <a:effectLst/>
                <a:latin typeface="Verdana" charset="0"/>
              </a:rPr>
              <a:t> </a:t>
            </a:r>
            <a:r>
              <a:rPr lang="en-US" i="1" dirty="0" err="1">
                <a:effectLst/>
                <a:latin typeface="Verdana" charset="0"/>
              </a:rPr>
              <a:t>ставки</a:t>
            </a:r>
            <a:r>
              <a:rPr lang="en-US" i="1" dirty="0">
                <a:effectLst/>
                <a:latin typeface="Verdana" charset="0"/>
              </a:rPr>
              <a:t> (</a:t>
            </a:r>
            <a:r>
              <a:rPr lang="en-US" i="1" dirty="0" err="1">
                <a:effectLst/>
                <a:latin typeface="Verdana" charset="0"/>
              </a:rPr>
              <a:t>оклада</a:t>
            </a:r>
            <a:r>
              <a:rPr lang="en-US" i="1" dirty="0">
                <a:effectLst/>
                <a:latin typeface="Verdana" charset="0"/>
              </a:rPr>
              <a:t>)</a:t>
            </a:r>
            <a:r>
              <a:rPr lang="ru-RU" i="1" dirty="0">
                <a:effectLst/>
                <a:latin typeface="Verdana" charset="0"/>
              </a:rPr>
              <a:t>  - </a:t>
            </a:r>
            <a:r>
              <a:rPr lang="ru-RU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charset="0"/>
              </a:rPr>
              <a:t>единственное, что осталось для класса 3.1</a:t>
            </a:r>
          </a:p>
          <a:p>
            <a:pPr>
              <a:buFont typeface="Wingdings" charset="0"/>
              <a:buChar char="n"/>
              <a:defRPr/>
            </a:pPr>
            <a:r>
              <a:rPr lang="en-US" b="1" dirty="0" err="1">
                <a:solidFill>
                  <a:srgbClr val="FFA90D"/>
                </a:solidFill>
                <a:effectLst/>
                <a:latin typeface="Verdana" charset="0"/>
              </a:rPr>
              <a:t>ч</a:t>
            </a:r>
            <a:r>
              <a:rPr lang="en-US" b="1" dirty="0">
                <a:solidFill>
                  <a:srgbClr val="FFA90D"/>
                </a:solidFill>
                <a:effectLst/>
                <a:latin typeface="Verdana" charset="0"/>
              </a:rPr>
              <a:t>. 3 </a:t>
            </a:r>
            <a:r>
              <a:rPr lang="en-US" b="1" dirty="0" err="1">
                <a:solidFill>
                  <a:srgbClr val="FFA90D"/>
                </a:solidFill>
                <a:effectLst/>
                <a:latin typeface="Verdana" charset="0"/>
              </a:rPr>
              <a:t>ст</a:t>
            </a:r>
            <a:r>
              <a:rPr lang="en-US" b="1" dirty="0">
                <a:solidFill>
                  <a:srgbClr val="FFA90D"/>
                </a:solidFill>
                <a:effectLst/>
                <a:latin typeface="Verdana" charset="0"/>
              </a:rPr>
              <a:t>. 15</a:t>
            </a:r>
            <a:r>
              <a:rPr lang="ru-RU" b="1" dirty="0">
                <a:solidFill>
                  <a:srgbClr val="FFA90D"/>
                </a:solidFill>
                <a:effectLst/>
                <a:latin typeface="Verdana" charset="0"/>
              </a:rPr>
              <a:t> Закона 421-ФЗ:</a:t>
            </a:r>
            <a:r>
              <a:rPr lang="en-US" b="1" dirty="0">
                <a:solidFill>
                  <a:srgbClr val="FFA90D"/>
                </a:solidFill>
                <a:effectLst/>
                <a:latin typeface="Verdana" charset="0"/>
              </a:rPr>
              <a:t> </a:t>
            </a:r>
            <a:r>
              <a:rPr lang="ru-RU" i="1" dirty="0">
                <a:effectLst/>
                <a:latin typeface="Verdana" charset="0"/>
              </a:rPr>
              <a:t>компенсации сохраняются </a:t>
            </a:r>
            <a:r>
              <a:rPr lang="en-US" i="1" dirty="0" err="1">
                <a:effectLst/>
                <a:latin typeface="Verdana" charset="0"/>
              </a:rPr>
              <a:t>при</a:t>
            </a:r>
            <a:r>
              <a:rPr lang="en-US" i="1" dirty="0">
                <a:effectLst/>
                <a:latin typeface="Verdana" charset="0"/>
              </a:rPr>
              <a:t> </a:t>
            </a:r>
            <a:r>
              <a:rPr lang="en-US" i="1" dirty="0" err="1">
                <a:effectLst/>
                <a:latin typeface="Verdana" charset="0"/>
              </a:rPr>
              <a:t>условии</a:t>
            </a:r>
            <a:r>
              <a:rPr lang="en-US" i="1" dirty="0">
                <a:effectLst/>
                <a:latin typeface="Verdana" charset="0"/>
              </a:rPr>
              <a:t> </a:t>
            </a:r>
            <a:r>
              <a:rPr lang="en-US" i="1" dirty="0" err="1">
                <a:effectLst/>
                <a:latin typeface="Verdana" charset="0"/>
              </a:rPr>
              <a:t>сохранения</a:t>
            </a:r>
            <a:r>
              <a:rPr lang="en-US" i="1" dirty="0">
                <a:effectLst/>
                <a:latin typeface="Verdana" charset="0"/>
              </a:rPr>
              <a:t> </a:t>
            </a:r>
            <a:r>
              <a:rPr lang="en-US" i="1" dirty="0" err="1">
                <a:effectLst/>
                <a:latin typeface="Verdana" charset="0"/>
              </a:rPr>
              <a:t>соответствующих</a:t>
            </a:r>
            <a:r>
              <a:rPr lang="en-US" i="1" dirty="0">
                <a:effectLst/>
                <a:latin typeface="Verdana" charset="0"/>
              </a:rPr>
              <a:t> </a:t>
            </a:r>
            <a:r>
              <a:rPr lang="en-US" i="1" dirty="0" err="1">
                <a:effectLst/>
                <a:latin typeface="Verdana" charset="0"/>
              </a:rPr>
              <a:t>условий</a:t>
            </a:r>
            <a:r>
              <a:rPr lang="en-US" i="1" dirty="0">
                <a:effectLst/>
                <a:latin typeface="Verdana" charset="0"/>
              </a:rPr>
              <a:t> </a:t>
            </a:r>
            <a:r>
              <a:rPr lang="en-US" i="1" dirty="0" err="1">
                <a:effectLst/>
                <a:latin typeface="Verdana" charset="0"/>
              </a:rPr>
              <a:t>труда</a:t>
            </a:r>
            <a:r>
              <a:rPr lang="en-US" i="1" dirty="0">
                <a:effectLst/>
                <a:latin typeface="Verdana" charset="0"/>
              </a:rPr>
              <a:t> </a:t>
            </a:r>
            <a:r>
              <a:rPr lang="en-US" i="1" dirty="0" err="1">
                <a:effectLst/>
                <a:latin typeface="Verdana" charset="0"/>
              </a:rPr>
              <a:t>на</a:t>
            </a:r>
            <a:r>
              <a:rPr lang="en-US" i="1" dirty="0">
                <a:effectLst/>
                <a:latin typeface="Verdana" charset="0"/>
              </a:rPr>
              <a:t> </a:t>
            </a:r>
            <a:r>
              <a:rPr lang="en-US" i="1" dirty="0" err="1">
                <a:effectLst/>
                <a:latin typeface="Verdana" charset="0"/>
              </a:rPr>
              <a:t>рабочем</a:t>
            </a:r>
            <a:r>
              <a:rPr lang="en-US" i="1" dirty="0">
                <a:effectLst/>
                <a:latin typeface="Verdana" charset="0"/>
              </a:rPr>
              <a:t> </a:t>
            </a:r>
            <a:r>
              <a:rPr lang="en-US" i="1" dirty="0" err="1">
                <a:effectLst/>
                <a:latin typeface="Verdana" charset="0"/>
              </a:rPr>
              <a:t>месте</a:t>
            </a:r>
            <a:r>
              <a:rPr lang="ru-RU" i="1" dirty="0">
                <a:effectLst/>
                <a:latin typeface="Verdana" charset="0"/>
              </a:rPr>
              <a:t>!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172450" y="6308725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BD349CCC-EAC4-114C-B7F9-C0D2E3DCD010}" type="slidenum">
              <a:rPr lang="ru-RU" altLang="ru-RU" sz="1800">
                <a:latin typeface="Arial Black" charset="0"/>
              </a:rPr>
              <a:pPr algn="ctr" eaLnBrk="1" hangingPunct="1"/>
              <a:t>22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 sz="1400" b="1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2560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539750" y="1341438"/>
            <a:ext cx="8208963" cy="79057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rgbClr val="002060"/>
                </a:solidFill>
                <a:latin typeface="Garamond" charset="0"/>
              </a:rPr>
              <a:t>Дифференцированный подход к определению вида и объема гарантий и компенсаций работникам, занятым на работах с вредными </a:t>
            </a:r>
          </a:p>
          <a:p>
            <a:pPr algn="ctr" eaLnBrk="1" hangingPunct="1"/>
            <a:r>
              <a:rPr lang="ru-RU" altLang="ru-RU" sz="1600" b="1">
                <a:solidFill>
                  <a:srgbClr val="002060"/>
                </a:solidFill>
                <a:latin typeface="Garamond" charset="0"/>
              </a:rPr>
              <a:t>(опасными) условиями труда (статьи 92, 117, 147 ТК РФ)</a:t>
            </a:r>
          </a:p>
        </p:txBody>
      </p:sp>
      <p:sp>
        <p:nvSpPr>
          <p:cNvPr id="35" name="Стрелка вниз 34"/>
          <p:cNvSpPr>
            <a:spLocks noChangeArrowheads="1"/>
          </p:cNvSpPr>
          <p:nvPr/>
        </p:nvSpPr>
        <p:spPr bwMode="auto">
          <a:xfrm>
            <a:off x="611188" y="2133600"/>
            <a:ext cx="7777162" cy="287338"/>
          </a:xfrm>
          <a:prstGeom prst="downArrow">
            <a:avLst>
              <a:gd name="adj1" fmla="val 50000"/>
              <a:gd name="adj2" fmla="val 32991"/>
            </a:avLst>
          </a:prstGeom>
          <a:gradFill rotWithShape="1">
            <a:gsLst>
              <a:gs pos="0">
                <a:srgbClr val="007BAD"/>
              </a:gs>
              <a:gs pos="80000">
                <a:srgbClr val="00A3E3"/>
              </a:gs>
              <a:gs pos="100000">
                <a:srgbClr val="00A6E9"/>
              </a:gs>
            </a:gsLst>
            <a:lin ang="16200000"/>
          </a:gradFill>
          <a:ln w="9525">
            <a:solidFill>
              <a:srgbClr val="0098CC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 sz="1400" b="1">
              <a:solidFill>
                <a:srgbClr val="FFFFFF"/>
              </a:solidFill>
              <a:latin typeface="Garamond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68313" y="2420938"/>
          <a:ext cx="8496300" cy="4105275"/>
        </p:xfrm>
        <a:graphic>
          <a:graphicData uri="http://schemas.openxmlformats.org/drawingml/2006/table">
            <a:tbl>
              <a:tblPr/>
              <a:tblGrid>
                <a:gridCol w="2087562"/>
                <a:gridCol w="1152525"/>
                <a:gridCol w="1223963"/>
                <a:gridCol w="1223962"/>
                <a:gridCol w="1273175"/>
                <a:gridCol w="1535113"/>
              </a:tblGrid>
              <a:tr h="822325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Наименование гарантий и компенсаций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Вредные условия труда </a:t>
                      </a:r>
                      <a:b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(класс 3)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Опасные условия труда (класс 4)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  <a:tr h="631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3.1</a:t>
                      </a:r>
                      <a:endParaRPr kumimoji="0" lang="ru-RU" alt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charset="0"/>
                        <a:ea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3.2</a:t>
                      </a:r>
                      <a:endParaRPr kumimoji="0" lang="ru-RU" alt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charset="0"/>
                        <a:ea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3.3</a:t>
                      </a:r>
                      <a:endParaRPr kumimoji="0" lang="ru-RU" alt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charset="0"/>
                        <a:ea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3.4</a:t>
                      </a:r>
                      <a:endParaRPr kumimoji="0" lang="ru-RU" alt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charset="0"/>
                        <a:ea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6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Сокращенная продолжительность рабочей недели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Garamond" charset="0"/>
                        <a:ea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__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__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не более 36 часов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D1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не более 36 часов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D1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не более 36 часов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Garamond" charset="0"/>
                        <a:ea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D1FF"/>
                    </a:solidFill>
                  </a:tcPr>
                </a:tc>
              </a:tr>
              <a:tr h="822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Дополнительный оплачиваемый отпуск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Garamond" charset="0"/>
                        <a:ea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__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7 дней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D1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7 дней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Garamond" charset="0"/>
                        <a:ea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D1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7 дней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Garamond" charset="0"/>
                        <a:ea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D1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7 дней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Garamond" charset="0"/>
                        <a:ea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D1FF"/>
                    </a:solidFill>
                  </a:tcPr>
                </a:tc>
              </a:tr>
              <a:tr h="822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Повышенный размер оплаты труда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Garamond" charset="0"/>
                        <a:ea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4 %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D1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Garamond" charset="0"/>
                        <a:ea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D1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Garamond" charset="0"/>
                        <a:ea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D1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Garamond" charset="0"/>
                        <a:ea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D1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Garamond" charset="0"/>
                          <a:ea typeface="Arial" charset="0"/>
                          <a:cs typeface="Arial" charset="0"/>
                        </a:rPr>
                        <a:t>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Garamond" charset="0"/>
                        <a:ea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D1FF"/>
                    </a:solidFill>
                  </a:tcPr>
                </a:tc>
              </a:tr>
            </a:tbl>
          </a:graphicData>
        </a:graphic>
      </p:graphicFrame>
      <p:sp>
        <p:nvSpPr>
          <p:cNvPr id="25647" name="Прямоугольник 10"/>
          <p:cNvSpPr>
            <a:spLocks noChangeArrowheads="1"/>
          </p:cNvSpPr>
          <p:nvPr/>
        </p:nvSpPr>
        <p:spPr bwMode="auto">
          <a:xfrm>
            <a:off x="395288" y="115888"/>
            <a:ext cx="8569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FFA90D"/>
                </a:solidFill>
                <a:latin typeface="Arial" charset="0"/>
              </a:rPr>
              <a:t>Сформирован законодательный механизм дифференцированного </a:t>
            </a:r>
          </a:p>
          <a:p>
            <a:pPr algn="ctr" eaLnBrk="1" hangingPunct="1"/>
            <a:r>
              <a:rPr lang="ru-RU" altLang="ru-RU" b="1">
                <a:solidFill>
                  <a:srgbClr val="FFA90D"/>
                </a:solidFill>
                <a:latin typeface="Arial" charset="0"/>
              </a:rPr>
              <a:t>подхода предоставления гарантий и компенсаций за работу с вредными  </a:t>
            </a:r>
          </a:p>
          <a:p>
            <a:pPr algn="ctr" eaLnBrk="1" hangingPunct="1"/>
            <a:r>
              <a:rPr lang="ru-RU" altLang="ru-RU" b="1">
                <a:solidFill>
                  <a:srgbClr val="FFA90D"/>
                </a:solidFill>
                <a:latin typeface="Arial" charset="0"/>
              </a:rPr>
              <a:t>(опасными) условиями труда в зависимости от класса условий труда</a:t>
            </a:r>
          </a:p>
        </p:txBody>
      </p:sp>
      <p:sp>
        <p:nvSpPr>
          <p:cNvPr id="2564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50" y="6308725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8FA5642C-DEDF-D044-8505-29DB1884E727}" type="slidenum">
              <a:rPr lang="ru-RU" altLang="ru-RU" sz="1800">
                <a:latin typeface="Arial Black" charset="0"/>
              </a:rPr>
              <a:pPr algn="ctr" eaLnBrk="1" hangingPunct="1"/>
              <a:t>23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 sz="1400" b="1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2662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Box 7"/>
          <p:cNvSpPr txBox="1">
            <a:spLocks noChangeArrowheads="1"/>
          </p:cNvSpPr>
          <p:nvPr/>
        </p:nvSpPr>
        <p:spPr bwMode="auto">
          <a:xfrm>
            <a:off x="323850" y="188913"/>
            <a:ext cx="828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FFA90D"/>
                </a:solidFill>
              </a:rPr>
              <a:t>ГАРАНТИИ И КОМПЕНСАЦИИ РАБОТНИКАМ, ЗАНЯТЫМ ВО ВРЕДНЫХ (ОПАСНЫХ) УСЛОВИЯХ ТРУДА</a:t>
            </a:r>
            <a:endParaRPr lang="ru-RU" altLang="ru-RU" sz="1900" b="1">
              <a:solidFill>
                <a:srgbClr val="FFA90D"/>
              </a:solidFill>
              <a:latin typeface="Garamond" charset="0"/>
            </a:endParaRPr>
          </a:p>
        </p:txBody>
      </p:sp>
      <p:pic>
        <p:nvPicPr>
          <p:cNvPr id="26630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Схема 9"/>
          <p:cNvGraphicFramePr/>
          <p:nvPr/>
        </p:nvGraphicFramePr>
        <p:xfrm>
          <a:off x="107504" y="980730"/>
          <a:ext cx="89289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19475" y="6092825"/>
            <a:ext cx="5327650" cy="585788"/>
          </a:xfrm>
          <a:prstGeom prst="rect">
            <a:avLst/>
          </a:prstGeom>
          <a:gradFill rotWithShape="1">
            <a:gsLst>
              <a:gs pos="0">
                <a:srgbClr val="CDACFF"/>
              </a:gs>
              <a:gs pos="35001">
                <a:srgbClr val="DBC5FF"/>
              </a:gs>
              <a:gs pos="100000">
                <a:srgbClr val="F0E7FF"/>
              </a:gs>
            </a:gsLst>
            <a:lin ang="16200000" scaled="1"/>
          </a:gradFill>
          <a:ln w="9525">
            <a:solidFill>
              <a:srgbClr val="A481DD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>
                <a:solidFill>
                  <a:srgbClr val="000514"/>
                </a:solidFill>
                <a:latin typeface="Arial" charset="0"/>
              </a:rPr>
              <a:t>Чем выше уровень вредности на рабочем месте – тем больше объем гарантий и компенсаций</a:t>
            </a: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059113" y="5876925"/>
            <a:ext cx="6084887" cy="981075"/>
          </a:xfrm>
          <a:prstGeom prst="ellips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" name="Стрелка вниз 12"/>
          <p:cNvSpPr/>
          <p:nvPr/>
        </p:nvSpPr>
        <p:spPr>
          <a:xfrm rot="3378975">
            <a:off x="7485062" y="2193926"/>
            <a:ext cx="1152525" cy="187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3378975">
            <a:off x="7466806" y="4498182"/>
            <a:ext cx="1150937" cy="187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63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4E1091D8-5D1A-034B-8DDE-7CD36C0240BB}" type="slidenum">
              <a:rPr lang="ru-RU" altLang="ru-RU" sz="1800">
                <a:latin typeface="Arial Black" charset="0"/>
              </a:rPr>
              <a:pPr algn="ctr" eaLnBrk="1" hangingPunct="1"/>
              <a:t>24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3"/>
          <p:cNvSpPr txBox="1">
            <a:spLocks noGrp="1" noChangeArrowheads="1"/>
          </p:cNvSpPr>
          <p:nvPr>
            <p:ph type="body" sz="half" idx="1"/>
          </p:nvPr>
        </p:nvSpPr>
        <p:spPr>
          <a:xfrm>
            <a:off x="755650" y="4005263"/>
            <a:ext cx="7391400" cy="1657350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</a:pPr>
            <a:endParaRPr kumimoji="0" lang="ru-RU" altLang="ru-RU" sz="2800" i="1">
              <a:latin typeface="Verdana" charset="0"/>
            </a:endParaRPr>
          </a:p>
          <a:p>
            <a:pPr algn="ctr" eaLnBrk="1" hangingPunct="1">
              <a:buFont typeface="Wingdings" charset="2"/>
              <a:buNone/>
            </a:pPr>
            <a:r>
              <a:rPr kumimoji="0" lang="ru-RU" altLang="ru-RU" sz="3800" b="1" i="1">
                <a:solidFill>
                  <a:srgbClr val="FFFF66"/>
                </a:solidFill>
                <a:latin typeface="Verdana" charset="0"/>
              </a:rPr>
              <a:t>Спасибо за внимание!</a:t>
            </a:r>
          </a:p>
          <a:p>
            <a:pPr algn="ctr" eaLnBrk="1" hangingPunct="1">
              <a:buFont typeface="Wingdings" charset="2"/>
              <a:buNone/>
            </a:pPr>
            <a:endParaRPr kumimoji="0" lang="ru-RU" altLang="ru-RU" sz="1200" i="1">
              <a:latin typeface="Verdana" charset="0"/>
            </a:endParaRPr>
          </a:p>
        </p:txBody>
      </p:sp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468313" y="5445125"/>
            <a:ext cx="843915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i="1">
                <a:solidFill>
                  <a:schemeClr val="tx2"/>
                </a:solidFill>
              </a:rPr>
              <a:t>Данную презентацию и другие материалы </a:t>
            </a:r>
          </a:p>
          <a:p>
            <a:pPr algn="ctr" eaLnBrk="1" hangingPunct="1"/>
            <a:r>
              <a:rPr lang="ru-RU" altLang="ru-RU" sz="2000" i="1">
                <a:solidFill>
                  <a:schemeClr val="tx2"/>
                </a:solidFill>
              </a:rPr>
              <a:t>можно получить на нашем сайте в Интернете –</a:t>
            </a:r>
          </a:p>
          <a:p>
            <a:pPr algn="ctr" eaLnBrk="1" hangingPunct="1"/>
            <a:r>
              <a:rPr lang="ru-RU" altLang="ru-RU" sz="2800" i="1">
                <a:solidFill>
                  <a:schemeClr val="tx2"/>
                </a:solidFill>
              </a:rPr>
              <a:t> </a:t>
            </a:r>
            <a:r>
              <a:rPr lang="en-US" altLang="ru-RU" sz="2800" i="1" u="sng">
                <a:solidFill>
                  <a:schemeClr val="folHlink"/>
                </a:solidFill>
                <a:hlinkClick r:id="rId3"/>
              </a:rPr>
              <a:t>www.vsf-niitruda.ru</a:t>
            </a:r>
            <a:endParaRPr lang="ru-RU" altLang="ru-RU" sz="2800" i="1">
              <a:solidFill>
                <a:schemeClr val="folHlink"/>
              </a:solidFill>
            </a:endParaRPr>
          </a:p>
        </p:txBody>
      </p:sp>
      <p:pic>
        <p:nvPicPr>
          <p:cNvPr id="27652" name="Picture 5"/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260350"/>
            <a:ext cx="4937125" cy="1152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463" name="Group 7"/>
          <p:cNvGraphicFramePr>
            <a:graphicFrameLocks noGrp="1"/>
          </p:cNvGraphicFramePr>
          <p:nvPr/>
        </p:nvGraphicFramePr>
        <p:xfrm>
          <a:off x="323850" y="1700213"/>
          <a:ext cx="8496300" cy="2520950"/>
        </p:xfrm>
        <a:graphic>
          <a:graphicData uri="http://schemas.openxmlformats.org/drawingml/2006/table">
            <a:tbl>
              <a:tblPr/>
              <a:tblGrid>
                <a:gridCol w="8496300"/>
              </a:tblGrid>
              <a:tr h="25209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 sz="28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 sz="24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kumimoji="1" sz="2000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2"/>
                        <a:defRPr kumimoji="1">
                          <a:solidFill>
                            <a:schemeClr val="tx1"/>
                          </a:solidFill>
                          <a:latin typeface="Garamond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4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Горячая линия в Иркутске:</a:t>
                      </a:r>
                      <a:br>
                        <a:rPr kumimoji="0" lang="ru-RU" altLang="ru-RU" sz="44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altLang="ru-RU" sz="44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8 </a:t>
                      </a:r>
                      <a:r>
                        <a:rPr kumimoji="0" lang="ru-RU" altLang="ru-RU" sz="44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(3952) 458-520 (многоканальный)</a:t>
                      </a:r>
                      <a:endParaRPr kumimoji="0" lang="ru-RU" altLang="ru-RU" sz="4400" b="1" i="1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64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4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60" decel="50000" fill="hold">
                                          <p:stCondLst>
                                            <p:cond delay="64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60" decel="50000" fill="hold">
                                          <p:stCondLst>
                                            <p:cond delay="64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4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  <p:bldP spid="399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468313" y="2671763"/>
            <a:ext cx="8064500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just" eaLnBrk="1" hangingPunct="1"/>
            <a:endParaRPr lang="ru-RU" altLang="ru-RU" sz="3600" i="1">
              <a:latin typeface="Arial" charset="0"/>
            </a:endParaRPr>
          </a:p>
          <a:p>
            <a:pPr algn="just" eaLnBrk="1" hangingPunct="1"/>
            <a:endParaRPr lang="ru-RU" altLang="ru-RU" sz="3200" i="1">
              <a:solidFill>
                <a:schemeClr val="tx2"/>
              </a:solidFill>
            </a:endParaRPr>
          </a:p>
          <a:p>
            <a:pPr algn="just" eaLnBrk="1" hangingPunct="1">
              <a:buFontTx/>
              <a:buChar char="•"/>
            </a:pPr>
            <a:endParaRPr lang="ru-RU" altLang="ru-RU" sz="3600" i="1">
              <a:solidFill>
                <a:schemeClr val="tx2"/>
              </a:solidFill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395288" y="908050"/>
            <a:ext cx="8569325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None/>
            </a:pPr>
            <a:r>
              <a:rPr lang="ru-RU" altLang="ru-RU" sz="36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Компенсации</a:t>
            </a:r>
            <a:r>
              <a:rPr lang="ru-RU" altLang="ru-RU" sz="3600" i="1">
                <a:effectLst>
                  <a:outerShdw blurRad="38100" dist="38100" dir="2700000" algn="tl">
                    <a:srgbClr val="000000"/>
                  </a:outerShdw>
                </a:effectLst>
              </a:rPr>
              <a:t> - денежные выплаты, установленные в целях возмещения работникам затрат, связанных с исполнением ими трудовых или иных обязанностей, предусмотренных федеральными законами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None/>
            </a:pPr>
            <a:r>
              <a:rPr lang="ru-RU" altLang="ru-RU" sz="3000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(ст.164 ТК РФ)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None/>
            </a:pPr>
            <a:endParaRPr lang="ru-RU" altLang="ru-RU" sz="30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69" name="Picture 21" descr="MCj042419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41888"/>
            <a:ext cx="18716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172450" y="6308725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68CE0B67-84BA-5E49-8DFD-512C882D0CFA}" type="slidenum">
              <a:rPr lang="ru-RU" altLang="ru-RU" sz="1800">
                <a:latin typeface="Arial Black" charset="0"/>
              </a:rPr>
              <a:pPr algn="ctr" eaLnBrk="1" hangingPunct="1"/>
              <a:t>3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79613" y="260350"/>
            <a:ext cx="4464050" cy="565150"/>
          </a:xfrm>
        </p:spPr>
        <p:txBody>
          <a:bodyPr/>
          <a:lstStyle/>
          <a:p>
            <a:pPr algn="l" eaLnBrk="1" hangingPunct="1"/>
            <a:r>
              <a:rPr lang="ru-RU" altLang="ru-RU" sz="3000" i="1">
                <a:solidFill>
                  <a:srgbClr val="FFFF00"/>
                </a:solidFill>
                <a:latin typeface="Verdana" charset="0"/>
              </a:rPr>
              <a:t>Компенсации: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569325" cy="568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kumimoji="0" lang="ru-RU" altLang="ru-RU" sz="2800" i="1">
                <a:latin typeface="Verdana" charset="0"/>
              </a:rPr>
              <a:t>             доплаты за условия труда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kumimoji="0" lang="ru-RU" altLang="ru-RU" sz="2400" i="1">
              <a:latin typeface="Verdana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kumimoji="0" lang="ru-RU" altLang="ru-RU" sz="3400" b="1" i="1">
                <a:solidFill>
                  <a:srgbClr val="FFFF00"/>
                </a:solidFill>
                <a:latin typeface="Verdana" charset="0"/>
              </a:rPr>
              <a:t>Гарантии: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kumimoji="0" lang="ru-RU" altLang="ru-RU" sz="1200" b="1" i="1">
              <a:solidFill>
                <a:srgbClr val="FFFF00"/>
              </a:solidFill>
              <a:latin typeface="Verdana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600" i="1">
                <a:latin typeface="Verdana" charset="0"/>
              </a:rPr>
              <a:t>сокращенная продолжительность рабочего времени;</a:t>
            </a:r>
          </a:p>
          <a:p>
            <a:pPr eaLnBrk="1" hangingPunct="1">
              <a:lnSpc>
                <a:spcPct val="90000"/>
              </a:lnSpc>
            </a:pPr>
            <a:endParaRPr kumimoji="0" lang="ru-RU" altLang="ru-RU" sz="1000" i="1">
              <a:latin typeface="Verdana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600" i="1">
                <a:latin typeface="Verdana" charset="0"/>
              </a:rPr>
              <a:t>ежегодный дополнительный отпуск;</a:t>
            </a:r>
          </a:p>
          <a:p>
            <a:pPr eaLnBrk="1" hangingPunct="1">
              <a:lnSpc>
                <a:spcPct val="90000"/>
              </a:lnSpc>
            </a:pPr>
            <a:endParaRPr kumimoji="0" lang="ru-RU" altLang="ru-RU" sz="1000" i="1">
              <a:latin typeface="Verdana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600" i="1">
                <a:latin typeface="Verdana" charset="0"/>
              </a:rPr>
              <a:t>льготное пенсионное обеспечение;</a:t>
            </a:r>
          </a:p>
          <a:p>
            <a:pPr eaLnBrk="1" hangingPunct="1">
              <a:lnSpc>
                <a:spcPct val="90000"/>
              </a:lnSpc>
            </a:pPr>
            <a:endParaRPr kumimoji="0" lang="ru-RU" altLang="ru-RU" sz="1200" i="1">
              <a:latin typeface="Verdana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600" i="1">
                <a:latin typeface="Verdana" charset="0"/>
              </a:rPr>
              <a:t>бесплатная выдача молока или других равноценных пищевых продуктов;</a:t>
            </a:r>
          </a:p>
          <a:p>
            <a:pPr eaLnBrk="1" hangingPunct="1">
              <a:lnSpc>
                <a:spcPct val="90000"/>
              </a:lnSpc>
            </a:pPr>
            <a:endParaRPr kumimoji="0" lang="ru-RU" altLang="ru-RU" sz="1200" i="1">
              <a:latin typeface="Verdana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600" i="1">
                <a:latin typeface="Verdana" charset="0"/>
              </a:rPr>
              <a:t>бесплатная выдача лечебно-профилактического питания.</a:t>
            </a:r>
          </a:p>
        </p:txBody>
      </p:sp>
      <p:pic>
        <p:nvPicPr>
          <p:cNvPr id="104457" name="Picture 9" descr="MCj023740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6144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172450" y="6308725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09857EFB-077C-F044-9A65-F8D86A47D274}" type="slidenum">
              <a:rPr lang="ru-RU" altLang="ru-RU" sz="1800">
                <a:latin typeface="Arial Black" charset="0"/>
              </a:rPr>
              <a:pPr algn="ctr" eaLnBrk="1" hangingPunct="1"/>
              <a:t>4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58888" y="115888"/>
            <a:ext cx="4679950" cy="792162"/>
          </a:xfrm>
        </p:spPr>
        <p:txBody>
          <a:bodyPr/>
          <a:lstStyle/>
          <a:p>
            <a:pPr algn="l" eaLnBrk="1" hangingPunct="1"/>
            <a:r>
              <a:rPr lang="ru-RU" altLang="ru-RU" sz="2400" i="1">
                <a:solidFill>
                  <a:srgbClr val="FFFF00"/>
                </a:solidFill>
                <a:latin typeface="Verdana" charset="0"/>
              </a:rPr>
              <a:t>Иркутская область</a:t>
            </a:r>
            <a:br>
              <a:rPr lang="ru-RU" altLang="ru-RU" sz="2400" i="1">
                <a:solidFill>
                  <a:srgbClr val="FFFF00"/>
                </a:solidFill>
                <a:latin typeface="Verdana" charset="0"/>
              </a:rPr>
            </a:br>
            <a:r>
              <a:rPr lang="ru-RU" altLang="ru-RU" sz="2000" i="1">
                <a:solidFill>
                  <a:schemeClr val="tx1"/>
                </a:solidFill>
                <a:latin typeface="Verdana" charset="0"/>
              </a:rPr>
              <a:t>(данные ИРКУТСКСТАТ</a:t>
            </a:r>
            <a:r>
              <a:rPr lang="ru-RU" altLang="ru-RU" sz="2000" i="1">
                <a:solidFill>
                  <a:schemeClr val="tx1"/>
                </a:solidFill>
                <a:latin typeface="Arial" charset="0"/>
              </a:rPr>
              <a:t>а</a:t>
            </a:r>
            <a:r>
              <a:rPr lang="ru-RU" altLang="ru-RU" sz="2000" i="1">
                <a:solidFill>
                  <a:schemeClr val="tx1"/>
                </a:solidFill>
                <a:latin typeface="Verdana" charset="0"/>
              </a:rPr>
              <a:t>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205038"/>
            <a:ext cx="8928100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kumimoji="0" lang="ru-RU" altLang="ru-RU" sz="2600" i="1">
                <a:solidFill>
                  <a:schemeClr val="hlink"/>
                </a:solidFill>
                <a:latin typeface="Verdana" charset="0"/>
              </a:rPr>
              <a:t>48%</a:t>
            </a:r>
            <a:r>
              <a:rPr kumimoji="0" lang="ru-RU" altLang="ru-RU" sz="2600" i="1">
                <a:latin typeface="Verdana" charset="0"/>
              </a:rPr>
              <a:t> - получают хотя бы один вид гарантий или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kumimoji="0" lang="ru-RU" altLang="ru-RU" sz="2600" i="1">
                <a:latin typeface="Verdana" charset="0"/>
              </a:rPr>
              <a:t>компенсаций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kumimoji="0" lang="ru-RU" altLang="ru-RU" sz="800" i="1">
              <a:latin typeface="Verdana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kumimoji="0" lang="ru-RU" altLang="ru-RU" sz="2600" i="1">
                <a:solidFill>
                  <a:schemeClr val="hlink"/>
                </a:solidFill>
                <a:latin typeface="Verdana" charset="0"/>
              </a:rPr>
              <a:t>36,1%</a:t>
            </a:r>
            <a:r>
              <a:rPr kumimoji="0" lang="ru-RU" altLang="ru-RU" sz="2600" i="1">
                <a:latin typeface="Verdana" charset="0"/>
              </a:rPr>
              <a:t> - дополнительный отпуск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kumimoji="0" lang="ru-RU" altLang="ru-RU" sz="800" i="1">
              <a:latin typeface="Verdana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kumimoji="0" lang="ru-RU" altLang="ru-RU" sz="2600" i="1">
                <a:solidFill>
                  <a:schemeClr val="hlink"/>
                </a:solidFill>
                <a:latin typeface="Verdana" charset="0"/>
              </a:rPr>
              <a:t>6,2%</a:t>
            </a:r>
            <a:r>
              <a:rPr kumimoji="0" lang="ru-RU" altLang="ru-RU" sz="2600" i="1">
                <a:latin typeface="Verdana" charset="0"/>
              </a:rPr>
              <a:t> - сокращенный рабочий день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kumimoji="0" lang="ru-RU" altLang="ru-RU" sz="900" i="1">
              <a:latin typeface="Verdana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kumimoji="0" lang="ru-RU" altLang="ru-RU" sz="2600" i="1">
                <a:solidFill>
                  <a:schemeClr val="hlink"/>
                </a:solidFill>
                <a:latin typeface="Verdana" charset="0"/>
              </a:rPr>
              <a:t>2,8%</a:t>
            </a:r>
            <a:r>
              <a:rPr kumimoji="0" lang="ru-RU" altLang="ru-RU" sz="2600" i="1">
                <a:latin typeface="Verdana" charset="0"/>
              </a:rPr>
              <a:t> - бесплатная выдача ЛПП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kumimoji="0" lang="ru-RU" altLang="ru-RU" sz="900" i="1">
              <a:latin typeface="Verdana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kumimoji="0" lang="ru-RU" altLang="ru-RU" sz="2600" i="1">
                <a:solidFill>
                  <a:schemeClr val="hlink"/>
                </a:solidFill>
                <a:latin typeface="Verdana" charset="0"/>
              </a:rPr>
              <a:t>27,6%</a:t>
            </a:r>
            <a:r>
              <a:rPr kumimoji="0" lang="ru-RU" altLang="ru-RU" sz="2600" i="1">
                <a:latin typeface="Verdana" charset="0"/>
              </a:rPr>
              <a:t> - бесплатная выдача молока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kumimoji="0" lang="ru-RU" altLang="ru-RU" sz="900" i="1">
              <a:latin typeface="Verdana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kumimoji="0" lang="ru-RU" altLang="ru-RU" sz="2600" i="1">
                <a:solidFill>
                  <a:schemeClr val="hlink"/>
                </a:solidFill>
                <a:latin typeface="Verdana" charset="0"/>
              </a:rPr>
              <a:t>29,8%</a:t>
            </a:r>
            <a:r>
              <a:rPr kumimoji="0" lang="ru-RU" altLang="ru-RU" sz="2600" i="1">
                <a:latin typeface="Verdana" charset="0"/>
              </a:rPr>
              <a:t> - оплата труда в повышенных размерах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kumimoji="0" lang="ru-RU" altLang="ru-RU" sz="900" i="1">
              <a:latin typeface="Verdana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kumimoji="0" lang="ru-RU" altLang="ru-RU" sz="2600" i="1">
                <a:solidFill>
                  <a:schemeClr val="hlink"/>
                </a:solidFill>
                <a:latin typeface="Verdana" charset="0"/>
              </a:rPr>
              <a:t>26,4%</a:t>
            </a:r>
            <a:r>
              <a:rPr kumimoji="0" lang="ru-RU" altLang="ru-RU" sz="2600" i="1">
                <a:latin typeface="Verdana" charset="0"/>
              </a:rPr>
              <a:t> - досрочное назначение пенсии</a:t>
            </a:r>
          </a:p>
        </p:txBody>
      </p:sp>
      <p:pic>
        <p:nvPicPr>
          <p:cNvPr id="7172" name="Picture 4" descr="j01953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9207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107950" y="1268413"/>
            <a:ext cx="88566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tabLst>
                <a:tab pos="628015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628015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628015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628015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628015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015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015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015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0150" algn="l"/>
              </a:tabLs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None/>
            </a:pPr>
            <a:r>
              <a:rPr lang="ru-RU" altLang="ru-RU" sz="3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46,3%</a:t>
            </a:r>
            <a:r>
              <a:rPr lang="ru-RU" altLang="ru-RU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24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работников заняты во вредных и (или) опасных условиях труда</a:t>
            </a:r>
          </a:p>
        </p:txBody>
      </p:sp>
      <p:pic>
        <p:nvPicPr>
          <p:cNvPr id="107526" name="Picture 6" descr="MCj0346317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357563"/>
            <a:ext cx="136842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172450" y="6308725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16DDFA18-A783-F34C-AD62-9500FFDB1E1C}" type="slidenum">
              <a:rPr lang="ru-RU" altLang="ru-RU" sz="1800">
                <a:latin typeface="Arial Black" charset="0"/>
              </a:rPr>
              <a:pPr algn="ctr" eaLnBrk="1" hangingPunct="1"/>
              <a:t>5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07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07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1075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229600" cy="1143000"/>
          </a:xfrm>
        </p:spPr>
        <p:txBody>
          <a:bodyPr/>
          <a:lstStyle/>
          <a:p>
            <a:r>
              <a:rPr lang="ru-RU" altLang="ru-RU" sz="2800">
                <a:latin typeface="Helios" charset="0"/>
              </a:rPr>
              <a:t>ЧИСЛЕННОСТЬ РАБОТНИКОВ, ЗАНЯТЫХ ВО ВРЕДНЫХ (ОПАСНЫХ) УСЛОВИЯХ ТРУДА В БАЗОВЫХ ОТРАСЛЯХ ЭКОНОМИКИ</a:t>
            </a:r>
            <a:br>
              <a:rPr lang="ru-RU" altLang="ru-RU" sz="2800">
                <a:latin typeface="Helios" charset="0"/>
              </a:rPr>
            </a:br>
            <a:endParaRPr lang="ru-RU" altLang="ru-RU" sz="28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r>
              <a:rPr lang="ru-RU" altLang="ru-RU" i="1">
                <a:solidFill>
                  <a:schemeClr val="tx2"/>
                </a:solidFill>
              </a:rPr>
              <a:t>ОБРАБАТЫВАЮЩИЕ ПРОИЗВОДСТВА – </a:t>
            </a:r>
            <a:r>
              <a:rPr lang="ru-RU" altLang="ru-RU" sz="4000" b="1" i="1">
                <a:solidFill>
                  <a:schemeClr val="tx2"/>
                </a:solidFill>
              </a:rPr>
              <a:t>33,4 %</a:t>
            </a:r>
          </a:p>
          <a:p>
            <a:r>
              <a:rPr lang="ru-RU" altLang="ru-RU" i="1">
                <a:solidFill>
                  <a:schemeClr val="tx2"/>
                </a:solidFill>
              </a:rPr>
              <a:t>НА ТРАНСПОРТЕ – </a:t>
            </a:r>
            <a:r>
              <a:rPr lang="ru-RU" altLang="ru-RU" sz="4000" b="1" i="1">
                <a:solidFill>
                  <a:schemeClr val="tx2"/>
                </a:solidFill>
              </a:rPr>
              <a:t>35,1 %</a:t>
            </a:r>
          </a:p>
          <a:p>
            <a:r>
              <a:rPr lang="ru-RU" altLang="ru-RU" i="1">
                <a:solidFill>
                  <a:schemeClr val="tx2"/>
                </a:solidFill>
              </a:rPr>
              <a:t>ДОБЫЧА ПОЛЕЗНЫХ </a:t>
            </a:r>
            <a:br>
              <a:rPr lang="ru-RU" altLang="ru-RU" i="1">
                <a:solidFill>
                  <a:schemeClr val="tx2"/>
                </a:solidFill>
              </a:rPr>
            </a:br>
            <a:r>
              <a:rPr lang="ru-RU" altLang="ru-RU" i="1">
                <a:solidFill>
                  <a:schemeClr val="tx2"/>
                </a:solidFill>
              </a:rPr>
              <a:t>ИСКОПАЕМЫХ</a:t>
            </a:r>
            <a:br>
              <a:rPr lang="ru-RU" altLang="ru-RU" i="1">
                <a:solidFill>
                  <a:schemeClr val="tx2"/>
                </a:solidFill>
              </a:rPr>
            </a:br>
            <a:r>
              <a:rPr lang="ru-RU" altLang="ru-RU" i="1">
                <a:solidFill>
                  <a:schemeClr val="tx2"/>
                </a:solidFill>
              </a:rPr>
              <a:t> – </a:t>
            </a:r>
            <a:r>
              <a:rPr lang="ru-RU" altLang="ru-RU" sz="4000" b="1" i="1">
                <a:solidFill>
                  <a:schemeClr val="tx2"/>
                </a:solidFill>
              </a:rPr>
              <a:t>46,2 %</a:t>
            </a:r>
            <a:r>
              <a:rPr lang="ru-RU" altLang="ru-RU" i="1">
                <a:solidFill>
                  <a:schemeClr val="tx2"/>
                </a:solidFill>
              </a:rPr>
              <a:t> </a:t>
            </a:r>
          </a:p>
          <a:p>
            <a:endParaRPr lang="ru-RU" altLang="ru-RU"/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2389188" y="4221163"/>
            <a:ext cx="6791325" cy="2663825"/>
            <a:chOff x="2332410" y="4221088"/>
            <a:chExt cx="6790953" cy="2663900"/>
          </a:xfrm>
        </p:grpSpPr>
        <p:pic>
          <p:nvPicPr>
            <p:cNvPr id="8198" name="Picture 4" descr="http://www.dzr.by/wp-content/uploads/2011/08/dubrovno_ohrana-trud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4221088"/>
              <a:ext cx="3903291" cy="266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9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2410" y="6092825"/>
              <a:ext cx="2887662" cy="792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197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179388" y="6381750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DFF05443-24B9-E94A-B2C7-0347E09AEA02}" type="slidenum">
              <a:rPr lang="ru-RU" altLang="ru-RU" sz="1800">
                <a:latin typeface="Arial Black" charset="0"/>
              </a:rPr>
              <a:pPr algn="ctr" eaLnBrk="1" hangingPunct="1"/>
              <a:t>6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63713" y="274638"/>
            <a:ext cx="6923087" cy="777875"/>
          </a:xfrm>
        </p:spPr>
        <p:txBody>
          <a:bodyPr/>
          <a:lstStyle/>
          <a:p>
            <a:pPr eaLnBrk="1" hangingPunct="1"/>
            <a:r>
              <a:rPr lang="ru-RU" altLang="ru-RU" sz="3800">
                <a:solidFill>
                  <a:srgbClr val="FFFF00"/>
                </a:solidFill>
                <a:latin typeface="Verdana" charset="0"/>
              </a:rPr>
              <a:t>Законодательная база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341438"/>
            <a:ext cx="9036050" cy="5327650"/>
          </a:xfrm>
        </p:spPr>
        <p:txBody>
          <a:bodyPr/>
          <a:lstStyle/>
          <a:p>
            <a:pPr marL="533400" indent="-533400" algn="ctr" eaLnBrk="1" hangingPunct="1">
              <a:buFont typeface="Wingdings" charset="2"/>
              <a:buNone/>
            </a:pPr>
            <a:r>
              <a:rPr kumimoji="0" lang="ru-RU" altLang="ru-RU" b="1" i="1">
                <a:solidFill>
                  <a:schemeClr val="hlink"/>
                </a:solidFill>
                <a:latin typeface="Verdana" charset="0"/>
              </a:rPr>
              <a:t>Трудовой кодекс </a:t>
            </a:r>
            <a:br>
              <a:rPr kumimoji="0" lang="ru-RU" altLang="ru-RU" b="1" i="1">
                <a:solidFill>
                  <a:schemeClr val="hlink"/>
                </a:solidFill>
                <a:latin typeface="Verdana" charset="0"/>
              </a:rPr>
            </a:br>
            <a:r>
              <a:rPr kumimoji="0" lang="ru-RU" altLang="ru-RU" b="1" i="1">
                <a:solidFill>
                  <a:schemeClr val="hlink"/>
                </a:solidFill>
                <a:latin typeface="Verdana" charset="0"/>
              </a:rPr>
              <a:t>Российской Федерации</a:t>
            </a:r>
            <a:r>
              <a:rPr kumimoji="0" lang="ru-RU" altLang="ru-RU" b="1" i="1">
                <a:latin typeface="Verdana" charset="0"/>
              </a:rPr>
              <a:t> </a:t>
            </a:r>
          </a:p>
          <a:p>
            <a:pPr marL="533400" indent="-533400" algn="ctr" eaLnBrk="1" hangingPunct="1">
              <a:buFont typeface="Wingdings" charset="2"/>
              <a:buNone/>
            </a:pPr>
            <a:endParaRPr kumimoji="0" lang="ru-RU" altLang="ru-RU" sz="2000" b="1" i="1">
              <a:latin typeface="Verdana" charset="0"/>
            </a:endParaRPr>
          </a:p>
          <a:p>
            <a:pPr marL="533400" indent="-533400" eaLnBrk="1" hangingPunct="1"/>
            <a:r>
              <a:rPr kumimoji="0" lang="ru-RU" altLang="ru-RU" sz="3600" i="1">
                <a:latin typeface="Verdana" charset="0"/>
              </a:rPr>
              <a:t>статья 219 </a:t>
            </a:r>
            <a:r>
              <a:rPr kumimoji="0" lang="ru-RU" altLang="ru-RU" sz="2400" i="1">
                <a:latin typeface="Verdana" charset="0"/>
              </a:rPr>
              <a:t>(право на безопасный труд)</a:t>
            </a:r>
          </a:p>
          <a:p>
            <a:pPr marL="533400" indent="-533400" eaLnBrk="1" hangingPunct="1"/>
            <a:r>
              <a:rPr kumimoji="0" lang="ru-RU" altLang="ru-RU" sz="3600" i="1">
                <a:latin typeface="Verdana" charset="0"/>
              </a:rPr>
              <a:t>статьи 92, 94 </a:t>
            </a:r>
            <a:r>
              <a:rPr kumimoji="0" lang="ru-RU" altLang="ru-RU" sz="2400" i="1">
                <a:latin typeface="Verdana" charset="0"/>
              </a:rPr>
              <a:t>(сокращенная продолжительность рабочего времени или смены)</a:t>
            </a:r>
          </a:p>
          <a:p>
            <a:pPr marL="533400" indent="-533400" eaLnBrk="1" hangingPunct="1"/>
            <a:r>
              <a:rPr kumimoji="0" lang="ru-RU" altLang="ru-RU" sz="3600" i="1">
                <a:latin typeface="Verdana" charset="0"/>
              </a:rPr>
              <a:t>статья 117 </a:t>
            </a:r>
            <a:r>
              <a:rPr kumimoji="0" lang="ru-RU" altLang="ru-RU" sz="2400" i="1">
                <a:latin typeface="Verdana" charset="0"/>
              </a:rPr>
              <a:t>(дополнительный отпуск)</a:t>
            </a:r>
          </a:p>
          <a:p>
            <a:pPr marL="533400" indent="-533400" eaLnBrk="1" hangingPunct="1"/>
            <a:r>
              <a:rPr kumimoji="0" lang="ru-RU" altLang="ru-RU" sz="3600" i="1">
                <a:latin typeface="Verdana" charset="0"/>
              </a:rPr>
              <a:t>статья 147 </a:t>
            </a:r>
            <a:r>
              <a:rPr kumimoji="0" lang="ru-RU" altLang="ru-RU" sz="2400" i="1">
                <a:latin typeface="Verdana" charset="0"/>
              </a:rPr>
              <a:t>(повышенная оплата)</a:t>
            </a:r>
          </a:p>
          <a:p>
            <a:pPr marL="533400" indent="-533400" eaLnBrk="1" hangingPunct="1"/>
            <a:r>
              <a:rPr kumimoji="0" lang="ru-RU" altLang="ru-RU" sz="3600" i="1">
                <a:latin typeface="Verdana" charset="0"/>
              </a:rPr>
              <a:t>статья 222 </a:t>
            </a:r>
            <a:r>
              <a:rPr kumimoji="0" lang="ru-RU" altLang="ru-RU" sz="2400" i="1">
                <a:latin typeface="Verdana" charset="0"/>
              </a:rPr>
              <a:t>(выдача молока и ЛПП)</a:t>
            </a:r>
          </a:p>
        </p:txBody>
      </p:sp>
      <p:pic>
        <p:nvPicPr>
          <p:cNvPr id="9220" name="Picture 8" descr="j03008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14398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172450" y="6308725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E1263C8B-D093-7C47-B9B0-84574E8199A1}" type="slidenum">
              <a:rPr lang="ru-RU" altLang="ru-RU" sz="1800">
                <a:latin typeface="Arial Black" charset="0"/>
              </a:rPr>
              <a:pPr algn="ctr" eaLnBrk="1" hangingPunct="1"/>
              <a:t>7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13787" cy="1066800"/>
          </a:xfrm>
        </p:spPr>
        <p:txBody>
          <a:bodyPr/>
          <a:lstStyle/>
          <a:p>
            <a:pPr eaLnBrk="1" hangingPunct="1"/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Приказ Минздравсоцразвития России от 16.02.2009 г. № 45н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914400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ru-RU" altLang="ru-RU" sz="2400" b="1" i="1">
                <a:latin typeface="Verdana" charset="0"/>
              </a:rPr>
              <a:t>Нормы</a:t>
            </a:r>
            <a:r>
              <a:rPr kumimoji="0" lang="ru-RU" altLang="ru-RU" sz="2400" i="1">
                <a:latin typeface="Verdana" charset="0"/>
              </a:rPr>
              <a:t> и условия </a:t>
            </a:r>
            <a:r>
              <a:rPr kumimoji="0" lang="ru-RU" altLang="ru-RU" sz="2400" b="1" i="1">
                <a:solidFill>
                  <a:srgbClr val="FFFF00"/>
                </a:solidFill>
                <a:latin typeface="Verdana" charset="0"/>
              </a:rPr>
              <a:t>бесплатной выдачи</a:t>
            </a:r>
            <a:r>
              <a:rPr kumimoji="0" lang="ru-RU" altLang="ru-RU" sz="2400" i="1">
                <a:latin typeface="Verdana" charset="0"/>
              </a:rPr>
              <a:t> работникам, занятым на работах с вредными условиями труда, </a:t>
            </a:r>
            <a:r>
              <a:rPr kumimoji="0" lang="ru-RU" altLang="ru-RU" sz="2400" b="1" i="1">
                <a:solidFill>
                  <a:srgbClr val="FFFF00"/>
                </a:solidFill>
                <a:latin typeface="Verdana" charset="0"/>
              </a:rPr>
              <a:t>молока</a:t>
            </a:r>
            <a:r>
              <a:rPr kumimoji="0" lang="ru-RU" altLang="ru-RU" sz="2400" i="1">
                <a:latin typeface="Verdana" charset="0"/>
              </a:rPr>
              <a:t> или других равноценных пищевых продуктов, которые могут выдаваться работникам вместо молока</a:t>
            </a:r>
          </a:p>
          <a:p>
            <a:pPr eaLnBrk="1" hangingPunct="1">
              <a:lnSpc>
                <a:spcPct val="90000"/>
              </a:lnSpc>
            </a:pPr>
            <a:endParaRPr kumimoji="0" lang="ru-RU" altLang="ru-RU" sz="2200" i="1">
              <a:latin typeface="Verdana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400" i="1">
                <a:latin typeface="Verdana" charset="0"/>
              </a:rPr>
              <a:t>Порядок осуществления </a:t>
            </a:r>
            <a:r>
              <a:rPr kumimoji="0" lang="ru-RU" altLang="ru-RU" sz="2400" b="1" i="1">
                <a:solidFill>
                  <a:srgbClr val="FFFF00"/>
                </a:solidFill>
                <a:latin typeface="Verdana" charset="0"/>
              </a:rPr>
              <a:t>компенсационной</a:t>
            </a:r>
            <a:r>
              <a:rPr kumimoji="0" lang="ru-RU" altLang="ru-RU" sz="2400" i="1">
                <a:latin typeface="Verdana" charset="0"/>
              </a:rPr>
              <a:t> </a:t>
            </a:r>
            <a:r>
              <a:rPr kumimoji="0" lang="ru-RU" altLang="ru-RU" sz="2400" b="1" i="1">
                <a:solidFill>
                  <a:srgbClr val="FFFF00"/>
                </a:solidFill>
                <a:latin typeface="Verdana" charset="0"/>
              </a:rPr>
              <a:t>выплаты</a:t>
            </a:r>
            <a:r>
              <a:rPr kumimoji="0" lang="ru-RU" altLang="ru-RU" sz="2400" i="1">
                <a:latin typeface="Verdana" charset="0"/>
              </a:rPr>
              <a:t> в размере, эквивалентном стоимости молока или других равноценных пищевых продуктов</a:t>
            </a:r>
          </a:p>
          <a:p>
            <a:pPr eaLnBrk="1" hangingPunct="1">
              <a:lnSpc>
                <a:spcPct val="90000"/>
              </a:lnSpc>
            </a:pPr>
            <a:endParaRPr kumimoji="0" lang="ru-RU" altLang="ru-RU" sz="2200" i="1">
              <a:latin typeface="Verdana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400" b="1" i="1">
                <a:solidFill>
                  <a:srgbClr val="FFFF00"/>
                </a:solidFill>
                <a:latin typeface="Verdana" charset="0"/>
              </a:rPr>
              <a:t>Перечень</a:t>
            </a:r>
            <a:r>
              <a:rPr kumimoji="0" lang="ru-RU" altLang="ru-RU" sz="2400" i="1">
                <a:latin typeface="Verdana" charset="0"/>
              </a:rPr>
              <a:t> вредных производственных факторов, при воздействии которых в профилактических целях рекомендуется употребление молока или других равноценных пищевых продуктов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172450" y="6308725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312FBBE4-6F57-0548-81EC-C34751AB8296}" type="slidenum">
              <a:rPr lang="ru-RU" altLang="ru-RU" sz="1800">
                <a:latin typeface="Arial Black" charset="0"/>
              </a:rPr>
              <a:pPr algn="ctr" eaLnBrk="1" hangingPunct="1"/>
              <a:t>8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>
                <a:solidFill>
                  <a:schemeClr val="hlink"/>
                </a:solidFill>
                <a:latin typeface="Verdana" charset="0"/>
              </a:rPr>
              <a:t>Приказ Минздравсоцразвития России от 16.02.2009 г. № 46н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785225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ru-RU" altLang="ru-RU" sz="2400" i="1">
                <a:latin typeface="Verdana" charset="0"/>
              </a:rPr>
              <a:t>Перечень производств, профессий и должностей, работа в которых дает право на бесплатное получение </a:t>
            </a:r>
            <a:r>
              <a:rPr kumimoji="0" lang="ru-RU" altLang="ru-RU" sz="2400" b="1" i="1">
                <a:solidFill>
                  <a:srgbClr val="FFFF00"/>
                </a:solidFill>
                <a:latin typeface="Verdana" charset="0"/>
              </a:rPr>
              <a:t>лечебно-профилактического питания</a:t>
            </a:r>
            <a:r>
              <a:rPr kumimoji="0" lang="ru-RU" altLang="ru-RU" sz="2400" i="1">
                <a:latin typeface="Verdana" charset="0"/>
              </a:rPr>
              <a:t> в связи с особо вредными условиями труда </a:t>
            </a:r>
          </a:p>
          <a:p>
            <a:pPr eaLnBrk="1" hangingPunct="1">
              <a:lnSpc>
                <a:spcPct val="90000"/>
              </a:lnSpc>
            </a:pPr>
            <a:endParaRPr kumimoji="0" lang="ru-RU" altLang="ru-RU" sz="2400" i="1">
              <a:latin typeface="Verdana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400" i="1">
                <a:latin typeface="Verdana" charset="0"/>
              </a:rPr>
              <a:t>Рационы лечебно-профилактического питания </a:t>
            </a:r>
          </a:p>
          <a:p>
            <a:pPr eaLnBrk="1" hangingPunct="1">
              <a:lnSpc>
                <a:spcPct val="90000"/>
              </a:lnSpc>
            </a:pPr>
            <a:endParaRPr kumimoji="0" lang="ru-RU" altLang="ru-RU" sz="2400" i="1">
              <a:latin typeface="Verdana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400" i="1">
                <a:latin typeface="Verdana" charset="0"/>
              </a:rPr>
              <a:t>Нормы бесплатной выдачи витаминных препаратов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kumimoji="0" lang="ru-RU" altLang="ru-RU" sz="2400" i="1">
                <a:latin typeface="Verdana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400" i="1">
                <a:latin typeface="Verdana" charset="0"/>
              </a:rPr>
              <a:t>Правила бесплатной выдачи лечебно-профилактического питания</a:t>
            </a:r>
          </a:p>
        </p:txBody>
      </p:sp>
      <p:pic>
        <p:nvPicPr>
          <p:cNvPr id="109574" name="Picture 6" descr="MMj0288928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303838"/>
            <a:ext cx="136842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172450" y="6308725"/>
            <a:ext cx="800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57544805-FFE5-4740-B888-10904D2E9981}" type="slidenum">
              <a:rPr lang="ru-RU" altLang="ru-RU" sz="1800">
                <a:latin typeface="Arial Black" charset="0"/>
              </a:rPr>
              <a:pPr algn="ctr" eaLnBrk="1" hangingPunct="1"/>
              <a:t>9</a:t>
            </a:fld>
            <a:endParaRPr lang="ru-RU" altLang="ru-RU" sz="1800">
              <a:latin typeface="Arial Black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</TotalTime>
  <Words>1474</Words>
  <Application>Microsoft Macintosh PowerPoint</Application>
  <PresentationFormat>Экран (4:3)</PresentationFormat>
  <Paragraphs>225</Paragraphs>
  <Slides>25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Verdana</vt:lpstr>
      <vt:lpstr>Arial</vt:lpstr>
      <vt:lpstr>Garamond</vt:lpstr>
      <vt:lpstr>Wingdings</vt:lpstr>
      <vt:lpstr>Calibri</vt:lpstr>
      <vt:lpstr>Arial Black</vt:lpstr>
      <vt:lpstr>Helios</vt:lpstr>
      <vt:lpstr>Times New Roman</vt:lpstr>
      <vt:lpstr>Течение</vt:lpstr>
      <vt:lpstr>Презентация PowerPoint</vt:lpstr>
      <vt:lpstr>Презентация PowerPoint</vt:lpstr>
      <vt:lpstr>Презентация PowerPoint</vt:lpstr>
      <vt:lpstr>Компенсации:</vt:lpstr>
      <vt:lpstr>Иркутская область (данные ИРКУТСКСТАТа)</vt:lpstr>
      <vt:lpstr>ЧИСЛЕННОСТЬ РАБОТНИКОВ, ЗАНЯТЫХ ВО ВРЕДНЫХ (ОПАСНЫХ) УСЛОВИЯХ ТРУДА В БАЗОВЫХ ОТРАСЛЯХ ЭКОНОМИКИ </vt:lpstr>
      <vt:lpstr>Законодательная база</vt:lpstr>
      <vt:lpstr>Приказ Минздравсоцразвития России от 16.02.2009 г. № 45н</vt:lpstr>
      <vt:lpstr>Приказ Минздравсоцразвития России от 16.02.2009 г. № 46н</vt:lpstr>
      <vt:lpstr>Постановление Правительства РФ от 20.11.2008 г. № 870 </vt:lpstr>
      <vt:lpstr>Постановление Государственного комитета Совета Министров СССР по вопросам труда и заработной платы и Президиума ВЦСПС от 25 октября 1974 г. № 298/П-22</vt:lpstr>
      <vt:lpstr>Спорное решение Верховного Суда РФ  от 4 апреля 2012 г. № АКПИ12-317 </vt:lpstr>
      <vt:lpstr>Постановление Госкомтруда СССР и ВЦСПС от 3.10.1986 г.  № 387/22-78 </vt:lpstr>
      <vt:lpstr>Льготные пенсии: постановление кабинета Министров СССР от 26.01.91 №10</vt:lpstr>
      <vt:lpstr>Федеральный закон от 28.12.2013 № 421-ФЗ о трудовых пенсиях:</vt:lpstr>
      <vt:lpstr>Презентация PowerPoint</vt:lpstr>
      <vt:lpstr>Презентация PowerPoint</vt:lpstr>
      <vt:lpstr>Изменения в ред. Федерального закона от 28.12.2013 г. №421-ФЗ </vt:lpstr>
      <vt:lpstr>Изменения в ред. Федерального закона от 28.12.2013 г. №421-ФЗ </vt:lpstr>
      <vt:lpstr>Изменения в ред. Федерального закона от 28.12.2013 г. №421-ФЗ </vt:lpstr>
      <vt:lpstr>Изменения в ред. Федерального закона от 28.12.2013 г. №421-ФЗ </vt:lpstr>
      <vt:lpstr>Изменения в ред. Федерального закона от 28.12.2013 г. №421-ФЗ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Байгереев Марат</dc:creator>
  <cp:lastModifiedBy>Байгереев Марат</cp:lastModifiedBy>
  <cp:revision>2</cp:revision>
  <dcterms:created xsi:type="dcterms:W3CDTF">2016-03-29T10:20:07Z</dcterms:created>
  <dcterms:modified xsi:type="dcterms:W3CDTF">2016-03-29T10:21:14Z</dcterms:modified>
</cp:coreProperties>
</file>